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83"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p:scale>
          <a:sx n="97" d="100"/>
          <a:sy n="97" d="100"/>
        </p:scale>
        <p:origin x="1160"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D14DC-F4B5-4E05-BD56-6241537A0BF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63BC1067-4DCB-4A6D-BC11-AE153A73A958}">
      <dgm:prSet/>
      <dgm:spPr/>
      <dgm:t>
        <a:bodyPr/>
        <a:lstStyle/>
        <a:p>
          <a:r>
            <a:rPr lang="en-US"/>
            <a:t>Removing Duplicates from the Data</a:t>
          </a:r>
        </a:p>
      </dgm:t>
    </dgm:pt>
    <dgm:pt modelId="{B6561ED8-02C1-4968-AE0B-8BDD31112343}" type="parTrans" cxnId="{34FF4379-6C05-47D8-B003-C24DA7634345}">
      <dgm:prSet/>
      <dgm:spPr/>
      <dgm:t>
        <a:bodyPr/>
        <a:lstStyle/>
        <a:p>
          <a:endParaRPr lang="en-US"/>
        </a:p>
      </dgm:t>
    </dgm:pt>
    <dgm:pt modelId="{5F104ADA-740C-4090-A53A-74B4B3F91162}" type="sibTrans" cxnId="{34FF4379-6C05-47D8-B003-C24DA7634345}">
      <dgm:prSet/>
      <dgm:spPr/>
      <dgm:t>
        <a:bodyPr/>
        <a:lstStyle/>
        <a:p>
          <a:endParaRPr lang="en-US"/>
        </a:p>
      </dgm:t>
    </dgm:pt>
    <dgm:pt modelId="{6DA22F95-61EF-4B87-9F16-8FE189A21A10}">
      <dgm:prSet/>
      <dgm:spPr/>
      <dgm:t>
        <a:bodyPr/>
        <a:lstStyle/>
        <a:p>
          <a:r>
            <a:rPr lang="en-US"/>
            <a:t>Removing the nulls from the Data</a:t>
          </a:r>
        </a:p>
      </dgm:t>
    </dgm:pt>
    <dgm:pt modelId="{8A33CC29-C9A4-4B89-83A4-07FB859A6709}" type="parTrans" cxnId="{06E97E3E-A963-4112-918D-A8A718580A4F}">
      <dgm:prSet/>
      <dgm:spPr/>
      <dgm:t>
        <a:bodyPr/>
        <a:lstStyle/>
        <a:p>
          <a:endParaRPr lang="en-US"/>
        </a:p>
      </dgm:t>
    </dgm:pt>
    <dgm:pt modelId="{9A94AA2F-7729-4BBE-8404-FBBB39D350CB}" type="sibTrans" cxnId="{06E97E3E-A963-4112-918D-A8A718580A4F}">
      <dgm:prSet/>
      <dgm:spPr/>
      <dgm:t>
        <a:bodyPr/>
        <a:lstStyle/>
        <a:p>
          <a:endParaRPr lang="en-US"/>
        </a:p>
      </dgm:t>
    </dgm:pt>
    <dgm:pt modelId="{7D6C58D2-1856-419B-8009-285099997276}">
      <dgm:prSet/>
      <dgm:spPr/>
      <dgm:t>
        <a:bodyPr/>
        <a:lstStyle/>
        <a:p>
          <a:r>
            <a:rPr lang="en-US"/>
            <a:t>Joining the 5 tables which have information like Country Name: Entity , Country Code , Incidence Rate of all Forms of Tuberculosis , Deaths  of all Forms of Tuberculosis in different Age Groups ,  Treatment Success rate of Tuberculosis in MDR , XDR variants , Case Detection Rates,  HIV -Incidence Rate in TB .</a:t>
          </a:r>
        </a:p>
      </dgm:t>
    </dgm:pt>
    <dgm:pt modelId="{8C8C3853-4610-4145-8335-B5977DE3CE3B}" type="parTrans" cxnId="{D2A67091-BAAF-42C5-B549-DBE19FC4E901}">
      <dgm:prSet/>
      <dgm:spPr/>
      <dgm:t>
        <a:bodyPr/>
        <a:lstStyle/>
        <a:p>
          <a:endParaRPr lang="en-US"/>
        </a:p>
      </dgm:t>
    </dgm:pt>
    <dgm:pt modelId="{42982D60-8404-4451-8B9C-DE6F13E30565}" type="sibTrans" cxnId="{D2A67091-BAAF-42C5-B549-DBE19FC4E901}">
      <dgm:prSet/>
      <dgm:spPr/>
      <dgm:t>
        <a:bodyPr/>
        <a:lstStyle/>
        <a:p>
          <a:endParaRPr lang="en-US"/>
        </a:p>
      </dgm:t>
    </dgm:pt>
    <dgm:pt modelId="{5753C0AB-A989-7749-BDF6-B9349E24D095}" type="pres">
      <dgm:prSet presAssocID="{7B2D14DC-F4B5-4E05-BD56-6241537A0BF6}" presName="linear" presStyleCnt="0">
        <dgm:presLayoutVars>
          <dgm:animLvl val="lvl"/>
          <dgm:resizeHandles val="exact"/>
        </dgm:presLayoutVars>
      </dgm:prSet>
      <dgm:spPr/>
    </dgm:pt>
    <dgm:pt modelId="{00AE68C0-5F3C-7A4A-8565-EC4CEFE851D4}" type="pres">
      <dgm:prSet presAssocID="{63BC1067-4DCB-4A6D-BC11-AE153A73A958}" presName="parentText" presStyleLbl="node1" presStyleIdx="0" presStyleCnt="3">
        <dgm:presLayoutVars>
          <dgm:chMax val="0"/>
          <dgm:bulletEnabled val="1"/>
        </dgm:presLayoutVars>
      </dgm:prSet>
      <dgm:spPr/>
    </dgm:pt>
    <dgm:pt modelId="{7C93284A-485D-7A43-BC8B-F927EB5148F1}" type="pres">
      <dgm:prSet presAssocID="{5F104ADA-740C-4090-A53A-74B4B3F91162}" presName="spacer" presStyleCnt="0"/>
      <dgm:spPr/>
    </dgm:pt>
    <dgm:pt modelId="{F7A879D0-3879-C746-9431-38EC78896B87}" type="pres">
      <dgm:prSet presAssocID="{6DA22F95-61EF-4B87-9F16-8FE189A21A10}" presName="parentText" presStyleLbl="node1" presStyleIdx="1" presStyleCnt="3">
        <dgm:presLayoutVars>
          <dgm:chMax val="0"/>
          <dgm:bulletEnabled val="1"/>
        </dgm:presLayoutVars>
      </dgm:prSet>
      <dgm:spPr/>
    </dgm:pt>
    <dgm:pt modelId="{CF5F79E3-6DA5-D649-AA33-89696751D6AE}" type="pres">
      <dgm:prSet presAssocID="{9A94AA2F-7729-4BBE-8404-FBBB39D350CB}" presName="spacer" presStyleCnt="0"/>
      <dgm:spPr/>
    </dgm:pt>
    <dgm:pt modelId="{3B0C43B6-5A09-304C-A3D8-14CF3824B38F}" type="pres">
      <dgm:prSet presAssocID="{7D6C58D2-1856-419B-8009-285099997276}" presName="parentText" presStyleLbl="node1" presStyleIdx="2" presStyleCnt="3">
        <dgm:presLayoutVars>
          <dgm:chMax val="0"/>
          <dgm:bulletEnabled val="1"/>
        </dgm:presLayoutVars>
      </dgm:prSet>
      <dgm:spPr/>
    </dgm:pt>
  </dgm:ptLst>
  <dgm:cxnLst>
    <dgm:cxn modelId="{62904E06-725E-C14A-B8E8-EED39857B389}" type="presOf" srcId="{7D6C58D2-1856-419B-8009-285099997276}" destId="{3B0C43B6-5A09-304C-A3D8-14CF3824B38F}" srcOrd="0" destOrd="0" presId="urn:microsoft.com/office/officeart/2005/8/layout/vList2"/>
    <dgm:cxn modelId="{A7F7953B-D5CE-DA41-8A1A-64CC1675708B}" type="presOf" srcId="{7B2D14DC-F4B5-4E05-BD56-6241537A0BF6}" destId="{5753C0AB-A989-7749-BDF6-B9349E24D095}" srcOrd="0" destOrd="0" presId="urn:microsoft.com/office/officeart/2005/8/layout/vList2"/>
    <dgm:cxn modelId="{06E97E3E-A963-4112-918D-A8A718580A4F}" srcId="{7B2D14DC-F4B5-4E05-BD56-6241537A0BF6}" destId="{6DA22F95-61EF-4B87-9F16-8FE189A21A10}" srcOrd="1" destOrd="0" parTransId="{8A33CC29-C9A4-4B89-83A4-07FB859A6709}" sibTransId="{9A94AA2F-7729-4BBE-8404-FBBB39D350CB}"/>
    <dgm:cxn modelId="{5E59D861-F920-184C-A515-1A31DEE23FE6}" type="presOf" srcId="{63BC1067-4DCB-4A6D-BC11-AE153A73A958}" destId="{00AE68C0-5F3C-7A4A-8565-EC4CEFE851D4}" srcOrd="0" destOrd="0" presId="urn:microsoft.com/office/officeart/2005/8/layout/vList2"/>
    <dgm:cxn modelId="{34FF4379-6C05-47D8-B003-C24DA7634345}" srcId="{7B2D14DC-F4B5-4E05-BD56-6241537A0BF6}" destId="{63BC1067-4DCB-4A6D-BC11-AE153A73A958}" srcOrd="0" destOrd="0" parTransId="{B6561ED8-02C1-4968-AE0B-8BDD31112343}" sibTransId="{5F104ADA-740C-4090-A53A-74B4B3F91162}"/>
    <dgm:cxn modelId="{D2A67091-BAAF-42C5-B549-DBE19FC4E901}" srcId="{7B2D14DC-F4B5-4E05-BD56-6241537A0BF6}" destId="{7D6C58D2-1856-419B-8009-285099997276}" srcOrd="2" destOrd="0" parTransId="{8C8C3853-4610-4145-8335-B5977DE3CE3B}" sibTransId="{42982D60-8404-4451-8B9C-DE6F13E30565}"/>
    <dgm:cxn modelId="{54B6E6C3-2DAB-2E41-837E-70D6D58BF5E8}" type="presOf" srcId="{6DA22F95-61EF-4B87-9F16-8FE189A21A10}" destId="{F7A879D0-3879-C746-9431-38EC78896B87}" srcOrd="0" destOrd="0" presId="urn:microsoft.com/office/officeart/2005/8/layout/vList2"/>
    <dgm:cxn modelId="{790700A6-AD14-6942-8545-5C70CFC2C3C2}" type="presParOf" srcId="{5753C0AB-A989-7749-BDF6-B9349E24D095}" destId="{00AE68C0-5F3C-7A4A-8565-EC4CEFE851D4}" srcOrd="0" destOrd="0" presId="urn:microsoft.com/office/officeart/2005/8/layout/vList2"/>
    <dgm:cxn modelId="{D28DB9F0-413C-454C-AD52-5D700AA911F1}" type="presParOf" srcId="{5753C0AB-A989-7749-BDF6-B9349E24D095}" destId="{7C93284A-485D-7A43-BC8B-F927EB5148F1}" srcOrd="1" destOrd="0" presId="urn:microsoft.com/office/officeart/2005/8/layout/vList2"/>
    <dgm:cxn modelId="{2607EA36-9E9A-A24B-B7C6-3374380198A9}" type="presParOf" srcId="{5753C0AB-A989-7749-BDF6-B9349E24D095}" destId="{F7A879D0-3879-C746-9431-38EC78896B87}" srcOrd="2" destOrd="0" presId="urn:microsoft.com/office/officeart/2005/8/layout/vList2"/>
    <dgm:cxn modelId="{0C343048-3228-1342-A0B8-3CD599FD6968}" type="presParOf" srcId="{5753C0AB-A989-7749-BDF6-B9349E24D095}" destId="{CF5F79E3-6DA5-D649-AA33-89696751D6AE}" srcOrd="3" destOrd="0" presId="urn:microsoft.com/office/officeart/2005/8/layout/vList2"/>
    <dgm:cxn modelId="{FC3D5696-0D3B-B342-A719-C01D81612256}" type="presParOf" srcId="{5753C0AB-A989-7749-BDF6-B9349E24D095}" destId="{3B0C43B6-5A09-304C-A3D8-14CF3824B38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7F0329-C1FA-48D2-A037-DA4F97BF6B90}"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EE0891E5-5251-4CE7-AD04-D9FB6122C00F}">
      <dgm:prSet/>
      <dgm:spPr/>
      <dgm:t>
        <a:bodyPr/>
        <a:lstStyle/>
        <a:p>
          <a:r>
            <a:rPr lang="en-IN" dirty="0"/>
            <a:t>·  </a:t>
          </a:r>
          <a:r>
            <a:rPr lang="en-IN" b="1" dirty="0"/>
            <a:t>Persistent TB Burden</a:t>
          </a:r>
          <a:r>
            <a:rPr lang="en-IN" dirty="0"/>
            <a:t>: Eswatini consistently shows high TB incidence rates, indicating a severe ongoing challenge.</a:t>
          </a:r>
          <a:endParaRPr lang="en-US" dirty="0"/>
        </a:p>
      </dgm:t>
    </dgm:pt>
    <dgm:pt modelId="{8325A3D1-22F3-4DB2-AAF4-A5CB6F888E25}" type="parTrans" cxnId="{1E7BB5B7-C9BB-41C9-9162-6E0B09A386B5}">
      <dgm:prSet/>
      <dgm:spPr/>
      <dgm:t>
        <a:bodyPr/>
        <a:lstStyle/>
        <a:p>
          <a:endParaRPr lang="en-US"/>
        </a:p>
      </dgm:t>
    </dgm:pt>
    <dgm:pt modelId="{09BED013-5B49-42EE-A689-35664DEDE73B}" type="sibTrans" cxnId="{1E7BB5B7-C9BB-41C9-9162-6E0B09A386B5}">
      <dgm:prSet/>
      <dgm:spPr/>
      <dgm:t>
        <a:bodyPr/>
        <a:lstStyle/>
        <a:p>
          <a:endParaRPr lang="en-US"/>
        </a:p>
      </dgm:t>
    </dgm:pt>
    <dgm:pt modelId="{1908AEBE-69EF-4625-AB1E-544008C07313}">
      <dgm:prSet/>
      <dgm:spPr/>
      <dgm:t>
        <a:bodyPr/>
        <a:lstStyle/>
        <a:p>
          <a:r>
            <a:rPr lang="en-IN" dirty="0"/>
            <a:t>·  </a:t>
          </a:r>
          <a:r>
            <a:rPr lang="en-IN" b="1" dirty="0"/>
            <a:t>Significant HIV Prevalence</a:t>
          </a:r>
          <a:r>
            <a:rPr lang="en-IN" dirty="0"/>
            <a:t>: HIV prevalence among TB patients remains high, reinforcing the link between TB and HIV infections.</a:t>
          </a:r>
          <a:endParaRPr lang="en-US" dirty="0"/>
        </a:p>
      </dgm:t>
    </dgm:pt>
    <dgm:pt modelId="{68070856-4B48-4600-B4E4-A1BD3BE1DAB2}" type="parTrans" cxnId="{859C7819-650B-4A54-8B44-3AE4A5D15F7C}">
      <dgm:prSet/>
      <dgm:spPr/>
      <dgm:t>
        <a:bodyPr/>
        <a:lstStyle/>
        <a:p>
          <a:endParaRPr lang="en-US"/>
        </a:p>
      </dgm:t>
    </dgm:pt>
    <dgm:pt modelId="{D210135E-4C61-49AC-BBB6-DE6C4CF4CDD0}" type="sibTrans" cxnId="{859C7819-650B-4A54-8B44-3AE4A5D15F7C}">
      <dgm:prSet/>
      <dgm:spPr/>
      <dgm:t>
        <a:bodyPr/>
        <a:lstStyle/>
        <a:p>
          <a:endParaRPr lang="en-US"/>
        </a:p>
      </dgm:t>
    </dgm:pt>
    <dgm:pt modelId="{8C9711A1-13CC-4B71-89AA-E48DDCCBEA41}">
      <dgm:prSet/>
      <dgm:spPr/>
      <dgm:t>
        <a:bodyPr/>
        <a:lstStyle/>
        <a:p>
          <a:r>
            <a:rPr lang="en-IN" dirty="0"/>
            <a:t>·  </a:t>
          </a:r>
          <a:r>
            <a:rPr lang="en-IN" b="1" dirty="0"/>
            <a:t>Strong Correlation</a:t>
          </a:r>
          <a:r>
            <a:rPr lang="en-IN" dirty="0"/>
            <a:t>: Correlation factors above 25 indicate a robust positive association between HIV prevalence and TB incidence, emphasizing the impact of HIV on TB dynamics.</a:t>
          </a:r>
          <a:endParaRPr lang="en-US" dirty="0"/>
        </a:p>
      </dgm:t>
    </dgm:pt>
    <dgm:pt modelId="{F69C6920-129C-4CB3-BAAD-8638726828DD}" type="parTrans" cxnId="{6E96128D-B6D1-4636-930B-B3576CC53F79}">
      <dgm:prSet/>
      <dgm:spPr/>
      <dgm:t>
        <a:bodyPr/>
        <a:lstStyle/>
        <a:p>
          <a:endParaRPr lang="en-US"/>
        </a:p>
      </dgm:t>
    </dgm:pt>
    <dgm:pt modelId="{8EDD4548-C158-447F-8DAB-43934C640A71}" type="sibTrans" cxnId="{6E96128D-B6D1-4636-930B-B3576CC53F79}">
      <dgm:prSet/>
      <dgm:spPr/>
      <dgm:t>
        <a:bodyPr/>
        <a:lstStyle/>
        <a:p>
          <a:endParaRPr lang="en-US"/>
        </a:p>
      </dgm:t>
    </dgm:pt>
    <dgm:pt modelId="{E57EC747-4687-4D04-810D-B9C62F3D28A1}">
      <dgm:prSet/>
      <dgm:spPr/>
      <dgm:t>
        <a:bodyPr/>
        <a:lstStyle/>
        <a:p>
          <a:r>
            <a:rPr lang="en-IN" dirty="0"/>
            <a:t>·  </a:t>
          </a:r>
          <a:r>
            <a:rPr lang="en-IN" b="1" dirty="0"/>
            <a:t>Stable Yearly Trends</a:t>
          </a:r>
          <a:r>
            <a:rPr lang="en-IN" dirty="0"/>
            <a:t>: Despite yearly variations in data, the correlation between HIV and TB remains strong, highlighting their interdependence.</a:t>
          </a:r>
          <a:endParaRPr lang="en-US" dirty="0"/>
        </a:p>
      </dgm:t>
    </dgm:pt>
    <dgm:pt modelId="{4FC304EC-E889-4522-9476-E7CD7F4C2457}" type="parTrans" cxnId="{19A3FEF4-00B9-4EFE-B952-7C5E01EDAD42}">
      <dgm:prSet/>
      <dgm:spPr/>
      <dgm:t>
        <a:bodyPr/>
        <a:lstStyle/>
        <a:p>
          <a:endParaRPr lang="en-US"/>
        </a:p>
      </dgm:t>
    </dgm:pt>
    <dgm:pt modelId="{8E6B74D9-B2BA-4D39-A571-608FFAC391F6}" type="sibTrans" cxnId="{19A3FEF4-00B9-4EFE-B952-7C5E01EDAD42}">
      <dgm:prSet/>
      <dgm:spPr/>
      <dgm:t>
        <a:bodyPr/>
        <a:lstStyle/>
        <a:p>
          <a:endParaRPr lang="en-US"/>
        </a:p>
      </dgm:t>
    </dgm:pt>
    <dgm:pt modelId="{7B697762-C325-491F-BB77-801A5D4145B1}">
      <dgm:prSet/>
      <dgm:spPr/>
      <dgm:t>
        <a:bodyPr/>
        <a:lstStyle/>
        <a:p>
          <a:r>
            <a:rPr lang="en-IN" dirty="0"/>
            <a:t>·  </a:t>
          </a:r>
          <a:r>
            <a:rPr lang="en-IN" b="1" dirty="0"/>
            <a:t>Public Health Strategy</a:t>
          </a:r>
          <a:r>
            <a:rPr lang="en-IN" dirty="0"/>
            <a:t>: The data supports integrated public health approaches to effectively manage both HIV and TB in Eswatini.</a:t>
          </a:r>
          <a:endParaRPr lang="en-US" dirty="0"/>
        </a:p>
      </dgm:t>
    </dgm:pt>
    <dgm:pt modelId="{EE9EF6E6-FF45-486C-B90B-FA3E0102C73F}" type="parTrans" cxnId="{28156438-C6D8-4C43-803A-9CB0F55602BB}">
      <dgm:prSet/>
      <dgm:spPr/>
      <dgm:t>
        <a:bodyPr/>
        <a:lstStyle/>
        <a:p>
          <a:endParaRPr lang="en-US"/>
        </a:p>
      </dgm:t>
    </dgm:pt>
    <dgm:pt modelId="{478909AB-FEEA-465D-A003-CC2746B4677A}" type="sibTrans" cxnId="{28156438-C6D8-4C43-803A-9CB0F55602BB}">
      <dgm:prSet/>
      <dgm:spPr/>
      <dgm:t>
        <a:bodyPr/>
        <a:lstStyle/>
        <a:p>
          <a:endParaRPr lang="en-US"/>
        </a:p>
      </dgm:t>
    </dgm:pt>
    <dgm:pt modelId="{F480860A-6F4E-ED46-839D-D0BE664071BF}" type="pres">
      <dgm:prSet presAssocID="{FC7F0329-C1FA-48D2-A037-DA4F97BF6B90}" presName="outerComposite" presStyleCnt="0">
        <dgm:presLayoutVars>
          <dgm:chMax val="5"/>
          <dgm:dir/>
          <dgm:resizeHandles val="exact"/>
        </dgm:presLayoutVars>
      </dgm:prSet>
      <dgm:spPr/>
    </dgm:pt>
    <dgm:pt modelId="{EFD751E5-0818-F740-A48E-655CB5E8F68F}" type="pres">
      <dgm:prSet presAssocID="{FC7F0329-C1FA-48D2-A037-DA4F97BF6B90}" presName="dummyMaxCanvas" presStyleCnt="0">
        <dgm:presLayoutVars/>
      </dgm:prSet>
      <dgm:spPr/>
    </dgm:pt>
    <dgm:pt modelId="{AE9E03BA-6C46-B340-9DFF-E367386E2059}" type="pres">
      <dgm:prSet presAssocID="{FC7F0329-C1FA-48D2-A037-DA4F97BF6B90}" presName="FiveNodes_1" presStyleLbl="node1" presStyleIdx="0" presStyleCnt="5">
        <dgm:presLayoutVars>
          <dgm:bulletEnabled val="1"/>
        </dgm:presLayoutVars>
      </dgm:prSet>
      <dgm:spPr/>
    </dgm:pt>
    <dgm:pt modelId="{D724D12A-8E91-7649-BA2E-16DEC44EAC1A}" type="pres">
      <dgm:prSet presAssocID="{FC7F0329-C1FA-48D2-A037-DA4F97BF6B90}" presName="FiveNodes_2" presStyleLbl="node1" presStyleIdx="1" presStyleCnt="5">
        <dgm:presLayoutVars>
          <dgm:bulletEnabled val="1"/>
        </dgm:presLayoutVars>
      </dgm:prSet>
      <dgm:spPr/>
    </dgm:pt>
    <dgm:pt modelId="{1AC46AFD-A8AB-EE4E-BFA5-C120966529DB}" type="pres">
      <dgm:prSet presAssocID="{FC7F0329-C1FA-48D2-A037-DA4F97BF6B90}" presName="FiveNodes_3" presStyleLbl="node1" presStyleIdx="2" presStyleCnt="5">
        <dgm:presLayoutVars>
          <dgm:bulletEnabled val="1"/>
        </dgm:presLayoutVars>
      </dgm:prSet>
      <dgm:spPr/>
    </dgm:pt>
    <dgm:pt modelId="{2D10D523-B5B4-6A4D-B34F-47E41E958E22}" type="pres">
      <dgm:prSet presAssocID="{FC7F0329-C1FA-48D2-A037-DA4F97BF6B90}" presName="FiveNodes_4" presStyleLbl="node1" presStyleIdx="3" presStyleCnt="5">
        <dgm:presLayoutVars>
          <dgm:bulletEnabled val="1"/>
        </dgm:presLayoutVars>
      </dgm:prSet>
      <dgm:spPr/>
    </dgm:pt>
    <dgm:pt modelId="{DB55A2AE-89AF-9E4D-A710-1763D4AC1CB2}" type="pres">
      <dgm:prSet presAssocID="{FC7F0329-C1FA-48D2-A037-DA4F97BF6B90}" presName="FiveNodes_5" presStyleLbl="node1" presStyleIdx="4" presStyleCnt="5">
        <dgm:presLayoutVars>
          <dgm:bulletEnabled val="1"/>
        </dgm:presLayoutVars>
      </dgm:prSet>
      <dgm:spPr/>
    </dgm:pt>
    <dgm:pt modelId="{9FA591DB-E2AB-2D4C-A37E-FA33CF0D2DAE}" type="pres">
      <dgm:prSet presAssocID="{FC7F0329-C1FA-48D2-A037-DA4F97BF6B90}" presName="FiveConn_1-2" presStyleLbl="fgAccFollowNode1" presStyleIdx="0" presStyleCnt="4">
        <dgm:presLayoutVars>
          <dgm:bulletEnabled val="1"/>
        </dgm:presLayoutVars>
      </dgm:prSet>
      <dgm:spPr/>
    </dgm:pt>
    <dgm:pt modelId="{0BB946FE-E251-8046-9CF5-C09835908DA9}" type="pres">
      <dgm:prSet presAssocID="{FC7F0329-C1FA-48D2-A037-DA4F97BF6B90}" presName="FiveConn_2-3" presStyleLbl="fgAccFollowNode1" presStyleIdx="1" presStyleCnt="4">
        <dgm:presLayoutVars>
          <dgm:bulletEnabled val="1"/>
        </dgm:presLayoutVars>
      </dgm:prSet>
      <dgm:spPr/>
    </dgm:pt>
    <dgm:pt modelId="{77CCE212-ACAF-164F-9246-7CF6E2CB3B6B}" type="pres">
      <dgm:prSet presAssocID="{FC7F0329-C1FA-48D2-A037-DA4F97BF6B90}" presName="FiveConn_3-4" presStyleLbl="fgAccFollowNode1" presStyleIdx="2" presStyleCnt="4">
        <dgm:presLayoutVars>
          <dgm:bulletEnabled val="1"/>
        </dgm:presLayoutVars>
      </dgm:prSet>
      <dgm:spPr/>
    </dgm:pt>
    <dgm:pt modelId="{3DDC911F-96A2-614B-85CE-BD76079430B3}" type="pres">
      <dgm:prSet presAssocID="{FC7F0329-C1FA-48D2-A037-DA4F97BF6B90}" presName="FiveConn_4-5" presStyleLbl="fgAccFollowNode1" presStyleIdx="3" presStyleCnt="4">
        <dgm:presLayoutVars>
          <dgm:bulletEnabled val="1"/>
        </dgm:presLayoutVars>
      </dgm:prSet>
      <dgm:spPr/>
    </dgm:pt>
    <dgm:pt modelId="{EA837E52-E760-0A43-93E8-F6E062906AAD}" type="pres">
      <dgm:prSet presAssocID="{FC7F0329-C1FA-48D2-A037-DA4F97BF6B90}" presName="FiveNodes_1_text" presStyleLbl="node1" presStyleIdx="4" presStyleCnt="5">
        <dgm:presLayoutVars>
          <dgm:bulletEnabled val="1"/>
        </dgm:presLayoutVars>
      </dgm:prSet>
      <dgm:spPr/>
    </dgm:pt>
    <dgm:pt modelId="{789806FC-5D20-DE4B-B83D-1098A9297CBA}" type="pres">
      <dgm:prSet presAssocID="{FC7F0329-C1FA-48D2-A037-DA4F97BF6B90}" presName="FiveNodes_2_text" presStyleLbl="node1" presStyleIdx="4" presStyleCnt="5">
        <dgm:presLayoutVars>
          <dgm:bulletEnabled val="1"/>
        </dgm:presLayoutVars>
      </dgm:prSet>
      <dgm:spPr/>
    </dgm:pt>
    <dgm:pt modelId="{67BC107D-6172-2345-9045-1764B531E374}" type="pres">
      <dgm:prSet presAssocID="{FC7F0329-C1FA-48D2-A037-DA4F97BF6B90}" presName="FiveNodes_3_text" presStyleLbl="node1" presStyleIdx="4" presStyleCnt="5">
        <dgm:presLayoutVars>
          <dgm:bulletEnabled val="1"/>
        </dgm:presLayoutVars>
      </dgm:prSet>
      <dgm:spPr/>
    </dgm:pt>
    <dgm:pt modelId="{9B6BAE68-5EA6-A44D-8697-C61DDECDC5C4}" type="pres">
      <dgm:prSet presAssocID="{FC7F0329-C1FA-48D2-A037-DA4F97BF6B90}" presName="FiveNodes_4_text" presStyleLbl="node1" presStyleIdx="4" presStyleCnt="5">
        <dgm:presLayoutVars>
          <dgm:bulletEnabled val="1"/>
        </dgm:presLayoutVars>
      </dgm:prSet>
      <dgm:spPr/>
    </dgm:pt>
    <dgm:pt modelId="{FEC75ABD-E49C-FD40-BFB4-BF1E262E609F}" type="pres">
      <dgm:prSet presAssocID="{FC7F0329-C1FA-48D2-A037-DA4F97BF6B90}" presName="FiveNodes_5_text" presStyleLbl="node1" presStyleIdx="4" presStyleCnt="5">
        <dgm:presLayoutVars>
          <dgm:bulletEnabled val="1"/>
        </dgm:presLayoutVars>
      </dgm:prSet>
      <dgm:spPr/>
    </dgm:pt>
  </dgm:ptLst>
  <dgm:cxnLst>
    <dgm:cxn modelId="{7B146908-34A2-E64A-AFFE-C28016EB1B30}" type="presOf" srcId="{1908AEBE-69EF-4625-AB1E-544008C07313}" destId="{D724D12A-8E91-7649-BA2E-16DEC44EAC1A}" srcOrd="0" destOrd="0" presId="urn:microsoft.com/office/officeart/2005/8/layout/vProcess5"/>
    <dgm:cxn modelId="{859C7819-650B-4A54-8B44-3AE4A5D15F7C}" srcId="{FC7F0329-C1FA-48D2-A037-DA4F97BF6B90}" destId="{1908AEBE-69EF-4625-AB1E-544008C07313}" srcOrd="1" destOrd="0" parTransId="{68070856-4B48-4600-B4E4-A1BD3BE1DAB2}" sibTransId="{D210135E-4C61-49AC-BBB6-DE6C4CF4CDD0}"/>
    <dgm:cxn modelId="{BA0B7135-2408-C549-A718-AB381A517169}" type="presOf" srcId="{D210135E-4C61-49AC-BBB6-DE6C4CF4CDD0}" destId="{0BB946FE-E251-8046-9CF5-C09835908DA9}" srcOrd="0" destOrd="0" presId="urn:microsoft.com/office/officeart/2005/8/layout/vProcess5"/>
    <dgm:cxn modelId="{96808235-425B-AB41-B75C-ACCFC71DEADA}" type="presOf" srcId="{EE0891E5-5251-4CE7-AD04-D9FB6122C00F}" destId="{AE9E03BA-6C46-B340-9DFF-E367386E2059}" srcOrd="0" destOrd="0" presId="urn:microsoft.com/office/officeart/2005/8/layout/vProcess5"/>
    <dgm:cxn modelId="{28156438-C6D8-4C43-803A-9CB0F55602BB}" srcId="{FC7F0329-C1FA-48D2-A037-DA4F97BF6B90}" destId="{7B697762-C325-491F-BB77-801A5D4145B1}" srcOrd="4" destOrd="0" parTransId="{EE9EF6E6-FF45-486C-B90B-FA3E0102C73F}" sibTransId="{478909AB-FEEA-465D-A003-CC2746B4677A}"/>
    <dgm:cxn modelId="{668E6B50-9939-8F49-BAE9-EB7721D08520}" type="presOf" srcId="{E57EC747-4687-4D04-810D-B9C62F3D28A1}" destId="{9B6BAE68-5EA6-A44D-8697-C61DDECDC5C4}" srcOrd="1" destOrd="0" presId="urn:microsoft.com/office/officeart/2005/8/layout/vProcess5"/>
    <dgm:cxn modelId="{36C66B5C-1054-AE46-8F7F-BF2B16F2FE8B}" type="presOf" srcId="{E57EC747-4687-4D04-810D-B9C62F3D28A1}" destId="{2D10D523-B5B4-6A4D-B34F-47E41E958E22}" srcOrd="0" destOrd="0" presId="urn:microsoft.com/office/officeart/2005/8/layout/vProcess5"/>
    <dgm:cxn modelId="{CB59436E-8193-3D4B-A270-B8FEEB0FB6CF}" type="presOf" srcId="{7B697762-C325-491F-BB77-801A5D4145B1}" destId="{DB55A2AE-89AF-9E4D-A710-1763D4AC1CB2}" srcOrd="0" destOrd="0" presId="urn:microsoft.com/office/officeart/2005/8/layout/vProcess5"/>
    <dgm:cxn modelId="{6E96128D-B6D1-4636-930B-B3576CC53F79}" srcId="{FC7F0329-C1FA-48D2-A037-DA4F97BF6B90}" destId="{8C9711A1-13CC-4B71-89AA-E48DDCCBEA41}" srcOrd="2" destOrd="0" parTransId="{F69C6920-129C-4CB3-BAAD-8638726828DD}" sibTransId="{8EDD4548-C158-447F-8DAB-43934C640A71}"/>
    <dgm:cxn modelId="{DE7D69A6-4242-A441-98EA-B7AB32335BCF}" type="presOf" srcId="{1908AEBE-69EF-4625-AB1E-544008C07313}" destId="{789806FC-5D20-DE4B-B83D-1098A9297CBA}" srcOrd="1" destOrd="0" presId="urn:microsoft.com/office/officeart/2005/8/layout/vProcess5"/>
    <dgm:cxn modelId="{90C721AE-76D3-AA4B-96AB-679272F8A29B}" type="presOf" srcId="{8EDD4548-C158-447F-8DAB-43934C640A71}" destId="{77CCE212-ACAF-164F-9246-7CF6E2CB3B6B}" srcOrd="0" destOrd="0" presId="urn:microsoft.com/office/officeart/2005/8/layout/vProcess5"/>
    <dgm:cxn modelId="{45D3FEB5-362A-064E-B343-45878A9D9129}" type="presOf" srcId="{FC7F0329-C1FA-48D2-A037-DA4F97BF6B90}" destId="{F480860A-6F4E-ED46-839D-D0BE664071BF}" srcOrd="0" destOrd="0" presId="urn:microsoft.com/office/officeart/2005/8/layout/vProcess5"/>
    <dgm:cxn modelId="{1E7BB5B7-C9BB-41C9-9162-6E0B09A386B5}" srcId="{FC7F0329-C1FA-48D2-A037-DA4F97BF6B90}" destId="{EE0891E5-5251-4CE7-AD04-D9FB6122C00F}" srcOrd="0" destOrd="0" parTransId="{8325A3D1-22F3-4DB2-AAF4-A5CB6F888E25}" sibTransId="{09BED013-5B49-42EE-A689-35664DEDE73B}"/>
    <dgm:cxn modelId="{D42A1FBE-49CC-024B-B61B-DF82B64C31B5}" type="presOf" srcId="{8C9711A1-13CC-4B71-89AA-E48DDCCBEA41}" destId="{67BC107D-6172-2345-9045-1764B531E374}" srcOrd="1" destOrd="0" presId="urn:microsoft.com/office/officeart/2005/8/layout/vProcess5"/>
    <dgm:cxn modelId="{49C458C3-5617-0549-8E09-280AE4B5AF1A}" type="presOf" srcId="{EE0891E5-5251-4CE7-AD04-D9FB6122C00F}" destId="{EA837E52-E760-0A43-93E8-F6E062906AAD}" srcOrd="1" destOrd="0" presId="urn:microsoft.com/office/officeart/2005/8/layout/vProcess5"/>
    <dgm:cxn modelId="{220CF2C3-24D2-7F48-957E-40568F272755}" type="presOf" srcId="{8C9711A1-13CC-4B71-89AA-E48DDCCBEA41}" destId="{1AC46AFD-A8AB-EE4E-BFA5-C120966529DB}" srcOrd="0" destOrd="0" presId="urn:microsoft.com/office/officeart/2005/8/layout/vProcess5"/>
    <dgm:cxn modelId="{003256D7-E366-3343-80BE-87B3E6D1F7BD}" type="presOf" srcId="{09BED013-5B49-42EE-A689-35664DEDE73B}" destId="{9FA591DB-E2AB-2D4C-A37E-FA33CF0D2DAE}" srcOrd="0" destOrd="0" presId="urn:microsoft.com/office/officeart/2005/8/layout/vProcess5"/>
    <dgm:cxn modelId="{7685D0E1-07B7-E945-98F2-0C76535B59F0}" type="presOf" srcId="{7B697762-C325-491F-BB77-801A5D4145B1}" destId="{FEC75ABD-E49C-FD40-BFB4-BF1E262E609F}" srcOrd="1" destOrd="0" presId="urn:microsoft.com/office/officeart/2005/8/layout/vProcess5"/>
    <dgm:cxn modelId="{160178F0-0F2F-354C-8ABB-1495D1F3655B}" type="presOf" srcId="{8E6B74D9-B2BA-4D39-A571-608FFAC391F6}" destId="{3DDC911F-96A2-614B-85CE-BD76079430B3}" srcOrd="0" destOrd="0" presId="urn:microsoft.com/office/officeart/2005/8/layout/vProcess5"/>
    <dgm:cxn modelId="{19A3FEF4-00B9-4EFE-B952-7C5E01EDAD42}" srcId="{FC7F0329-C1FA-48D2-A037-DA4F97BF6B90}" destId="{E57EC747-4687-4D04-810D-B9C62F3D28A1}" srcOrd="3" destOrd="0" parTransId="{4FC304EC-E889-4522-9476-E7CD7F4C2457}" sibTransId="{8E6B74D9-B2BA-4D39-A571-608FFAC391F6}"/>
    <dgm:cxn modelId="{5820B625-B992-2E46-B8E3-83F6EAB7ECE3}" type="presParOf" srcId="{F480860A-6F4E-ED46-839D-D0BE664071BF}" destId="{EFD751E5-0818-F740-A48E-655CB5E8F68F}" srcOrd="0" destOrd="0" presId="urn:microsoft.com/office/officeart/2005/8/layout/vProcess5"/>
    <dgm:cxn modelId="{32BF287D-5ED4-0B40-908E-71FD0B0CC9BF}" type="presParOf" srcId="{F480860A-6F4E-ED46-839D-D0BE664071BF}" destId="{AE9E03BA-6C46-B340-9DFF-E367386E2059}" srcOrd="1" destOrd="0" presId="urn:microsoft.com/office/officeart/2005/8/layout/vProcess5"/>
    <dgm:cxn modelId="{5F6CFDBE-28D0-334F-8E17-24BE21E16CB4}" type="presParOf" srcId="{F480860A-6F4E-ED46-839D-D0BE664071BF}" destId="{D724D12A-8E91-7649-BA2E-16DEC44EAC1A}" srcOrd="2" destOrd="0" presId="urn:microsoft.com/office/officeart/2005/8/layout/vProcess5"/>
    <dgm:cxn modelId="{BF30E5F6-79F9-1841-836C-8007EE98D0CF}" type="presParOf" srcId="{F480860A-6F4E-ED46-839D-D0BE664071BF}" destId="{1AC46AFD-A8AB-EE4E-BFA5-C120966529DB}" srcOrd="3" destOrd="0" presId="urn:microsoft.com/office/officeart/2005/8/layout/vProcess5"/>
    <dgm:cxn modelId="{519AAE0D-6032-FE46-8A1A-2AAF2B544058}" type="presParOf" srcId="{F480860A-6F4E-ED46-839D-D0BE664071BF}" destId="{2D10D523-B5B4-6A4D-B34F-47E41E958E22}" srcOrd="4" destOrd="0" presId="urn:microsoft.com/office/officeart/2005/8/layout/vProcess5"/>
    <dgm:cxn modelId="{42B7AFF2-1128-794C-A907-9C30118193D5}" type="presParOf" srcId="{F480860A-6F4E-ED46-839D-D0BE664071BF}" destId="{DB55A2AE-89AF-9E4D-A710-1763D4AC1CB2}" srcOrd="5" destOrd="0" presId="urn:microsoft.com/office/officeart/2005/8/layout/vProcess5"/>
    <dgm:cxn modelId="{216E8E68-C680-D946-B16E-E97342D3625B}" type="presParOf" srcId="{F480860A-6F4E-ED46-839D-D0BE664071BF}" destId="{9FA591DB-E2AB-2D4C-A37E-FA33CF0D2DAE}" srcOrd="6" destOrd="0" presId="urn:microsoft.com/office/officeart/2005/8/layout/vProcess5"/>
    <dgm:cxn modelId="{00C904E3-9043-5944-97D2-496ED4EBF5A5}" type="presParOf" srcId="{F480860A-6F4E-ED46-839D-D0BE664071BF}" destId="{0BB946FE-E251-8046-9CF5-C09835908DA9}" srcOrd="7" destOrd="0" presId="urn:microsoft.com/office/officeart/2005/8/layout/vProcess5"/>
    <dgm:cxn modelId="{3304D17B-2B47-3441-A787-E58F869AC39B}" type="presParOf" srcId="{F480860A-6F4E-ED46-839D-D0BE664071BF}" destId="{77CCE212-ACAF-164F-9246-7CF6E2CB3B6B}" srcOrd="8" destOrd="0" presId="urn:microsoft.com/office/officeart/2005/8/layout/vProcess5"/>
    <dgm:cxn modelId="{BB0E99E0-768B-1A4F-8F22-CA28D29A6FA8}" type="presParOf" srcId="{F480860A-6F4E-ED46-839D-D0BE664071BF}" destId="{3DDC911F-96A2-614B-85CE-BD76079430B3}" srcOrd="9" destOrd="0" presId="urn:microsoft.com/office/officeart/2005/8/layout/vProcess5"/>
    <dgm:cxn modelId="{72B2DCD3-D6E5-EE4D-8ECE-3EC7D4C1B625}" type="presParOf" srcId="{F480860A-6F4E-ED46-839D-D0BE664071BF}" destId="{EA837E52-E760-0A43-93E8-F6E062906AAD}" srcOrd="10" destOrd="0" presId="urn:microsoft.com/office/officeart/2005/8/layout/vProcess5"/>
    <dgm:cxn modelId="{52F05A84-5632-7442-AE47-EBD1E716BFE9}" type="presParOf" srcId="{F480860A-6F4E-ED46-839D-D0BE664071BF}" destId="{789806FC-5D20-DE4B-B83D-1098A9297CBA}" srcOrd="11" destOrd="0" presId="urn:microsoft.com/office/officeart/2005/8/layout/vProcess5"/>
    <dgm:cxn modelId="{846C10F1-55F1-1F41-9568-130BEA7D7BBA}" type="presParOf" srcId="{F480860A-6F4E-ED46-839D-D0BE664071BF}" destId="{67BC107D-6172-2345-9045-1764B531E374}" srcOrd="12" destOrd="0" presId="urn:microsoft.com/office/officeart/2005/8/layout/vProcess5"/>
    <dgm:cxn modelId="{D2885234-39E4-EB45-89D8-66FDD8D8992B}" type="presParOf" srcId="{F480860A-6F4E-ED46-839D-D0BE664071BF}" destId="{9B6BAE68-5EA6-A44D-8697-C61DDECDC5C4}" srcOrd="13" destOrd="0" presId="urn:microsoft.com/office/officeart/2005/8/layout/vProcess5"/>
    <dgm:cxn modelId="{3F93AF97-DAB2-004E-ABEE-8C109C18ACA1}" type="presParOf" srcId="{F480860A-6F4E-ED46-839D-D0BE664071BF}" destId="{FEC75ABD-E49C-FD40-BFB4-BF1E262E609F}"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16B213-A572-4030-AB4F-665CD2DABCE5}"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E5E7944D-303E-4CF6-84F6-8D62586E1228}">
      <dgm:prSet/>
      <dgm:spPr/>
      <dgm:t>
        <a:bodyPr/>
        <a:lstStyle/>
        <a:p>
          <a:r>
            <a:rPr lang="en-IN" b="1"/>
            <a:t>High MDR TB Treatment Success</a:t>
          </a:r>
          <a:r>
            <a:rPr lang="en-IN"/>
            <a:t>: Benin and Sweden excel in MDR TB treatment, with Benin achieving a 100% success rate, indicating effective management strategies.</a:t>
          </a:r>
          <a:endParaRPr lang="en-US"/>
        </a:p>
      </dgm:t>
    </dgm:pt>
    <dgm:pt modelId="{D254537B-ED8F-47C5-9E24-B54A43EB653A}" type="parTrans" cxnId="{60E2D4E9-E423-4383-860D-747CA7BDA7D1}">
      <dgm:prSet/>
      <dgm:spPr/>
      <dgm:t>
        <a:bodyPr/>
        <a:lstStyle/>
        <a:p>
          <a:endParaRPr lang="en-US"/>
        </a:p>
      </dgm:t>
    </dgm:pt>
    <dgm:pt modelId="{23E1F60E-72B3-41DD-BFBA-1413ACF015AF}" type="sibTrans" cxnId="{60E2D4E9-E423-4383-860D-747CA7BDA7D1}">
      <dgm:prSet/>
      <dgm:spPr/>
      <dgm:t>
        <a:bodyPr/>
        <a:lstStyle/>
        <a:p>
          <a:endParaRPr lang="en-US"/>
        </a:p>
      </dgm:t>
    </dgm:pt>
    <dgm:pt modelId="{3A313022-A296-4BFE-9A42-7153258C969C}">
      <dgm:prSet/>
      <dgm:spPr/>
      <dgm:t>
        <a:bodyPr/>
        <a:lstStyle/>
        <a:p>
          <a:r>
            <a:rPr lang="en-IN" b="1"/>
            <a:t>Variable XDR TB Success Rates</a:t>
          </a:r>
          <a:r>
            <a:rPr lang="en-IN"/>
            <a:t>: Significant variation exists in XDR TB treatment success, with Sweden at 60% and Haiti at 0%, reflecting disparities in treatment capabilities.</a:t>
          </a:r>
          <a:endParaRPr lang="en-US"/>
        </a:p>
      </dgm:t>
    </dgm:pt>
    <dgm:pt modelId="{CC9589C6-2E6A-4FB5-8F1F-682EB77E39BA}" type="parTrans" cxnId="{0C990DA8-C479-46CB-B6E2-D546D14951B3}">
      <dgm:prSet/>
      <dgm:spPr/>
      <dgm:t>
        <a:bodyPr/>
        <a:lstStyle/>
        <a:p>
          <a:endParaRPr lang="en-US"/>
        </a:p>
      </dgm:t>
    </dgm:pt>
    <dgm:pt modelId="{820E3C15-74A6-49DC-A8F3-83F0032ABB8F}" type="sibTrans" cxnId="{0C990DA8-C479-46CB-B6E2-D546D14951B3}">
      <dgm:prSet/>
      <dgm:spPr/>
      <dgm:t>
        <a:bodyPr/>
        <a:lstStyle/>
        <a:p>
          <a:endParaRPr lang="en-US"/>
        </a:p>
      </dgm:t>
    </dgm:pt>
    <dgm:pt modelId="{B9F24B2E-35A9-4662-A316-7B096F064F5D}">
      <dgm:prSet/>
      <dgm:spPr/>
      <dgm:t>
        <a:bodyPr/>
        <a:lstStyle/>
        <a:p>
          <a:r>
            <a:rPr lang="en-IN" b="1"/>
            <a:t>Effective New TB Case Management</a:t>
          </a:r>
          <a:r>
            <a:rPr lang="en-IN"/>
            <a:t>: Countries like Benin lead with high success rates (88%) for new TB cases, showcasing strong initial treatment protocols.</a:t>
          </a:r>
          <a:endParaRPr lang="en-US"/>
        </a:p>
      </dgm:t>
    </dgm:pt>
    <dgm:pt modelId="{D44BEF23-EF69-4896-8EB3-8B0479FB04F7}" type="parTrans" cxnId="{EF2F32AF-8758-4233-BFB5-F3FBAF511FB0}">
      <dgm:prSet/>
      <dgm:spPr/>
      <dgm:t>
        <a:bodyPr/>
        <a:lstStyle/>
        <a:p>
          <a:endParaRPr lang="en-US"/>
        </a:p>
      </dgm:t>
    </dgm:pt>
    <dgm:pt modelId="{7C0F1807-6374-4BE0-9601-4B71BBBBFC78}" type="sibTrans" cxnId="{EF2F32AF-8758-4233-BFB5-F3FBAF511FB0}">
      <dgm:prSet/>
      <dgm:spPr/>
      <dgm:t>
        <a:bodyPr/>
        <a:lstStyle/>
        <a:p>
          <a:endParaRPr lang="en-US"/>
        </a:p>
      </dgm:t>
    </dgm:pt>
    <dgm:pt modelId="{82914FE0-F81F-47CA-B0ED-144A51194142}">
      <dgm:prSet/>
      <dgm:spPr/>
      <dgm:t>
        <a:bodyPr/>
        <a:lstStyle/>
        <a:p>
          <a:r>
            <a:rPr lang="en-IN" b="1"/>
            <a:t>Challenges with Resistant TB</a:t>
          </a:r>
          <a:r>
            <a:rPr lang="en-IN"/>
            <a:t>: Countries such as Oman and Myanmar display lower success rates for resistant TB, underscoring the need for enhanced management approaches.</a:t>
          </a:r>
          <a:endParaRPr lang="en-US"/>
        </a:p>
      </dgm:t>
    </dgm:pt>
    <dgm:pt modelId="{FD16256C-ACAD-43BF-B8CE-43ADE6D6DC49}" type="parTrans" cxnId="{5AE0B34D-3B63-407E-AFEB-E938DA2185C6}">
      <dgm:prSet/>
      <dgm:spPr/>
      <dgm:t>
        <a:bodyPr/>
        <a:lstStyle/>
        <a:p>
          <a:endParaRPr lang="en-US"/>
        </a:p>
      </dgm:t>
    </dgm:pt>
    <dgm:pt modelId="{99BBB969-9BB1-4DD7-9C2A-2FAD96CBE6D7}" type="sibTrans" cxnId="{5AE0B34D-3B63-407E-AFEB-E938DA2185C6}">
      <dgm:prSet/>
      <dgm:spPr/>
      <dgm:t>
        <a:bodyPr/>
        <a:lstStyle/>
        <a:p>
          <a:endParaRPr lang="en-US"/>
        </a:p>
      </dgm:t>
    </dgm:pt>
    <dgm:pt modelId="{AEC03043-A6FE-417E-AD6C-7BE7C0ADE08C}">
      <dgm:prSet/>
      <dgm:spPr/>
      <dgm:t>
        <a:bodyPr/>
        <a:lstStyle/>
        <a:p>
          <a:r>
            <a:rPr lang="en-IN" b="1" dirty="0"/>
            <a:t>Call for Targeted Interventions</a:t>
          </a:r>
          <a:r>
            <a:rPr lang="en-IN" dirty="0"/>
            <a:t>: The data highlights the need for specific health interventions to improve outcomes, particularly in countries with lower success rates for resistant TB.</a:t>
          </a:r>
          <a:endParaRPr lang="en-US" dirty="0"/>
        </a:p>
      </dgm:t>
    </dgm:pt>
    <dgm:pt modelId="{5AE41761-BEDF-4593-B802-132225993CF9}" type="parTrans" cxnId="{2988C129-2EED-4CC3-9D3C-B83E6994AFB9}">
      <dgm:prSet/>
      <dgm:spPr/>
      <dgm:t>
        <a:bodyPr/>
        <a:lstStyle/>
        <a:p>
          <a:endParaRPr lang="en-US"/>
        </a:p>
      </dgm:t>
    </dgm:pt>
    <dgm:pt modelId="{F87C8CB3-8B41-4B75-8134-165336EE1F13}" type="sibTrans" cxnId="{2988C129-2EED-4CC3-9D3C-B83E6994AFB9}">
      <dgm:prSet/>
      <dgm:spPr/>
      <dgm:t>
        <a:bodyPr/>
        <a:lstStyle/>
        <a:p>
          <a:endParaRPr lang="en-US"/>
        </a:p>
      </dgm:t>
    </dgm:pt>
    <dgm:pt modelId="{A0FF8492-AF27-4FB7-AFE4-96AB554F6B61}">
      <dgm:prSet/>
      <dgm:spPr/>
      <dgm:t>
        <a:bodyPr/>
        <a:lstStyle/>
        <a:p>
          <a:r>
            <a:rPr lang="en-IN" dirty="0"/>
            <a:t>These insights can guide improvements in global TB management, particularly for resistant strains.</a:t>
          </a:r>
          <a:endParaRPr lang="en-US" dirty="0"/>
        </a:p>
      </dgm:t>
    </dgm:pt>
    <dgm:pt modelId="{49B8C999-46A1-4EA3-9004-D90C364931A4}" type="parTrans" cxnId="{AF3D25D5-A039-4ACD-90C8-719E81FD6620}">
      <dgm:prSet/>
      <dgm:spPr/>
      <dgm:t>
        <a:bodyPr/>
        <a:lstStyle/>
        <a:p>
          <a:endParaRPr lang="en-US"/>
        </a:p>
      </dgm:t>
    </dgm:pt>
    <dgm:pt modelId="{699FCDB1-B0E1-48A9-AC9A-5DDC3E9D5FF8}" type="sibTrans" cxnId="{AF3D25D5-A039-4ACD-90C8-719E81FD6620}">
      <dgm:prSet/>
      <dgm:spPr/>
      <dgm:t>
        <a:bodyPr/>
        <a:lstStyle/>
        <a:p>
          <a:endParaRPr lang="en-US"/>
        </a:p>
      </dgm:t>
    </dgm:pt>
    <dgm:pt modelId="{8873378C-CD54-F246-8B7B-BE7B73F0E9FA}" type="pres">
      <dgm:prSet presAssocID="{D816B213-A572-4030-AB4F-665CD2DABCE5}" presName="vert0" presStyleCnt="0">
        <dgm:presLayoutVars>
          <dgm:dir/>
          <dgm:animOne val="branch"/>
          <dgm:animLvl val="lvl"/>
        </dgm:presLayoutVars>
      </dgm:prSet>
      <dgm:spPr/>
    </dgm:pt>
    <dgm:pt modelId="{797DF5B9-99E6-274A-8D0F-C8C261F1EDBE}" type="pres">
      <dgm:prSet presAssocID="{E5E7944D-303E-4CF6-84F6-8D62586E1228}" presName="thickLine" presStyleLbl="alignNode1" presStyleIdx="0" presStyleCnt="6"/>
      <dgm:spPr/>
    </dgm:pt>
    <dgm:pt modelId="{AD9E102B-3C70-8044-AAB4-F4074FAB2DE3}" type="pres">
      <dgm:prSet presAssocID="{E5E7944D-303E-4CF6-84F6-8D62586E1228}" presName="horz1" presStyleCnt="0"/>
      <dgm:spPr/>
    </dgm:pt>
    <dgm:pt modelId="{5FFF6030-91C9-E142-A5AA-7852631DE8AC}" type="pres">
      <dgm:prSet presAssocID="{E5E7944D-303E-4CF6-84F6-8D62586E1228}" presName="tx1" presStyleLbl="revTx" presStyleIdx="0" presStyleCnt="6"/>
      <dgm:spPr/>
    </dgm:pt>
    <dgm:pt modelId="{8668C6E2-0FF5-5749-AB12-4C215EF660E8}" type="pres">
      <dgm:prSet presAssocID="{E5E7944D-303E-4CF6-84F6-8D62586E1228}" presName="vert1" presStyleCnt="0"/>
      <dgm:spPr/>
    </dgm:pt>
    <dgm:pt modelId="{9D620E8C-7740-0A44-B132-B136F8BD8526}" type="pres">
      <dgm:prSet presAssocID="{3A313022-A296-4BFE-9A42-7153258C969C}" presName="thickLine" presStyleLbl="alignNode1" presStyleIdx="1" presStyleCnt="6"/>
      <dgm:spPr/>
    </dgm:pt>
    <dgm:pt modelId="{786FB0D1-4A59-C942-B4A2-FC2D2421FFBB}" type="pres">
      <dgm:prSet presAssocID="{3A313022-A296-4BFE-9A42-7153258C969C}" presName="horz1" presStyleCnt="0"/>
      <dgm:spPr/>
    </dgm:pt>
    <dgm:pt modelId="{65081E84-4874-E947-AD33-F88FDA68E332}" type="pres">
      <dgm:prSet presAssocID="{3A313022-A296-4BFE-9A42-7153258C969C}" presName="tx1" presStyleLbl="revTx" presStyleIdx="1" presStyleCnt="6"/>
      <dgm:spPr/>
    </dgm:pt>
    <dgm:pt modelId="{F38EF24E-4C66-7842-BEBD-F2B546816A90}" type="pres">
      <dgm:prSet presAssocID="{3A313022-A296-4BFE-9A42-7153258C969C}" presName="vert1" presStyleCnt="0"/>
      <dgm:spPr/>
    </dgm:pt>
    <dgm:pt modelId="{F12B3438-79A9-8F4D-90E0-C708BC7D99C6}" type="pres">
      <dgm:prSet presAssocID="{B9F24B2E-35A9-4662-A316-7B096F064F5D}" presName="thickLine" presStyleLbl="alignNode1" presStyleIdx="2" presStyleCnt="6"/>
      <dgm:spPr/>
    </dgm:pt>
    <dgm:pt modelId="{E7225462-D255-D245-AF6C-15463C19F06D}" type="pres">
      <dgm:prSet presAssocID="{B9F24B2E-35A9-4662-A316-7B096F064F5D}" presName="horz1" presStyleCnt="0"/>
      <dgm:spPr/>
    </dgm:pt>
    <dgm:pt modelId="{C4865074-C57F-3B40-A5FC-71BD6EBE5AF3}" type="pres">
      <dgm:prSet presAssocID="{B9F24B2E-35A9-4662-A316-7B096F064F5D}" presName="tx1" presStyleLbl="revTx" presStyleIdx="2" presStyleCnt="6"/>
      <dgm:spPr/>
    </dgm:pt>
    <dgm:pt modelId="{951F3C6A-49A3-2E42-9F5D-944025EC4DB4}" type="pres">
      <dgm:prSet presAssocID="{B9F24B2E-35A9-4662-A316-7B096F064F5D}" presName="vert1" presStyleCnt="0"/>
      <dgm:spPr/>
    </dgm:pt>
    <dgm:pt modelId="{9E9271E0-F73F-4A4E-A2E6-44C89406CBEA}" type="pres">
      <dgm:prSet presAssocID="{82914FE0-F81F-47CA-B0ED-144A51194142}" presName="thickLine" presStyleLbl="alignNode1" presStyleIdx="3" presStyleCnt="6"/>
      <dgm:spPr/>
    </dgm:pt>
    <dgm:pt modelId="{572470B5-32C3-A84C-8FBF-0206A4A43D5F}" type="pres">
      <dgm:prSet presAssocID="{82914FE0-F81F-47CA-B0ED-144A51194142}" presName="horz1" presStyleCnt="0"/>
      <dgm:spPr/>
    </dgm:pt>
    <dgm:pt modelId="{2AEFDFF7-9E05-F944-A58D-05AEAB644290}" type="pres">
      <dgm:prSet presAssocID="{82914FE0-F81F-47CA-B0ED-144A51194142}" presName="tx1" presStyleLbl="revTx" presStyleIdx="3" presStyleCnt="6"/>
      <dgm:spPr/>
    </dgm:pt>
    <dgm:pt modelId="{850A4742-810B-9049-9D95-03B0DA3E56B2}" type="pres">
      <dgm:prSet presAssocID="{82914FE0-F81F-47CA-B0ED-144A51194142}" presName="vert1" presStyleCnt="0"/>
      <dgm:spPr/>
    </dgm:pt>
    <dgm:pt modelId="{D6912E2A-1EE9-764F-8AB9-F101153C156A}" type="pres">
      <dgm:prSet presAssocID="{AEC03043-A6FE-417E-AD6C-7BE7C0ADE08C}" presName="thickLine" presStyleLbl="alignNode1" presStyleIdx="4" presStyleCnt="6"/>
      <dgm:spPr/>
    </dgm:pt>
    <dgm:pt modelId="{1C195E1B-23D1-A64E-83F2-EEA8EA46465B}" type="pres">
      <dgm:prSet presAssocID="{AEC03043-A6FE-417E-AD6C-7BE7C0ADE08C}" presName="horz1" presStyleCnt="0"/>
      <dgm:spPr/>
    </dgm:pt>
    <dgm:pt modelId="{E75114D2-FFD7-E046-AAAE-D092BB17EA57}" type="pres">
      <dgm:prSet presAssocID="{AEC03043-A6FE-417E-AD6C-7BE7C0ADE08C}" presName="tx1" presStyleLbl="revTx" presStyleIdx="4" presStyleCnt="6"/>
      <dgm:spPr/>
    </dgm:pt>
    <dgm:pt modelId="{4793A4AF-F7B4-E54F-9895-8F950AC6A9FA}" type="pres">
      <dgm:prSet presAssocID="{AEC03043-A6FE-417E-AD6C-7BE7C0ADE08C}" presName="vert1" presStyleCnt="0"/>
      <dgm:spPr/>
    </dgm:pt>
    <dgm:pt modelId="{87815CDE-A39E-EB4F-8A1B-CB6B6C8F75EC}" type="pres">
      <dgm:prSet presAssocID="{A0FF8492-AF27-4FB7-AFE4-96AB554F6B61}" presName="thickLine" presStyleLbl="alignNode1" presStyleIdx="5" presStyleCnt="6"/>
      <dgm:spPr/>
    </dgm:pt>
    <dgm:pt modelId="{11527A0D-299E-1B41-88F1-F8AFC27C8B8F}" type="pres">
      <dgm:prSet presAssocID="{A0FF8492-AF27-4FB7-AFE4-96AB554F6B61}" presName="horz1" presStyleCnt="0"/>
      <dgm:spPr/>
    </dgm:pt>
    <dgm:pt modelId="{49AFD8A2-EE6B-9F45-9BD2-C0E6D8B3777D}" type="pres">
      <dgm:prSet presAssocID="{A0FF8492-AF27-4FB7-AFE4-96AB554F6B61}" presName="tx1" presStyleLbl="revTx" presStyleIdx="5" presStyleCnt="6"/>
      <dgm:spPr/>
    </dgm:pt>
    <dgm:pt modelId="{70D1B8AA-D4F1-7549-92BA-2F1DBE8C4E2A}" type="pres">
      <dgm:prSet presAssocID="{A0FF8492-AF27-4FB7-AFE4-96AB554F6B61}" presName="vert1" presStyleCnt="0"/>
      <dgm:spPr/>
    </dgm:pt>
  </dgm:ptLst>
  <dgm:cxnLst>
    <dgm:cxn modelId="{4536C600-9AB6-EB40-978B-5C009E95915B}" type="presOf" srcId="{E5E7944D-303E-4CF6-84F6-8D62586E1228}" destId="{5FFF6030-91C9-E142-A5AA-7852631DE8AC}" srcOrd="0" destOrd="0" presId="urn:microsoft.com/office/officeart/2008/layout/LinedList"/>
    <dgm:cxn modelId="{2988C129-2EED-4CC3-9D3C-B83E6994AFB9}" srcId="{D816B213-A572-4030-AB4F-665CD2DABCE5}" destId="{AEC03043-A6FE-417E-AD6C-7BE7C0ADE08C}" srcOrd="4" destOrd="0" parTransId="{5AE41761-BEDF-4593-B802-132225993CF9}" sibTransId="{F87C8CB3-8B41-4B75-8134-165336EE1F13}"/>
    <dgm:cxn modelId="{641A3C41-9100-F44A-8625-77580493598C}" type="presOf" srcId="{3A313022-A296-4BFE-9A42-7153258C969C}" destId="{65081E84-4874-E947-AD33-F88FDA68E332}" srcOrd="0" destOrd="0" presId="urn:microsoft.com/office/officeart/2008/layout/LinedList"/>
    <dgm:cxn modelId="{5AE0B34D-3B63-407E-AFEB-E938DA2185C6}" srcId="{D816B213-A572-4030-AB4F-665CD2DABCE5}" destId="{82914FE0-F81F-47CA-B0ED-144A51194142}" srcOrd="3" destOrd="0" parTransId="{FD16256C-ACAD-43BF-B8CE-43ADE6D6DC49}" sibTransId="{99BBB969-9BB1-4DD7-9C2A-2FAD96CBE6D7}"/>
    <dgm:cxn modelId="{84CCC468-7540-AA4D-87AD-8076665FA36E}" type="presOf" srcId="{D816B213-A572-4030-AB4F-665CD2DABCE5}" destId="{8873378C-CD54-F246-8B7B-BE7B73F0E9FA}" srcOrd="0" destOrd="0" presId="urn:microsoft.com/office/officeart/2008/layout/LinedList"/>
    <dgm:cxn modelId="{0DCD5B77-EB1E-5940-91D1-D6ADB8B85D35}" type="presOf" srcId="{A0FF8492-AF27-4FB7-AFE4-96AB554F6B61}" destId="{49AFD8A2-EE6B-9F45-9BD2-C0E6D8B3777D}" srcOrd="0" destOrd="0" presId="urn:microsoft.com/office/officeart/2008/layout/LinedList"/>
    <dgm:cxn modelId="{86A8758B-374A-854F-ACF5-ABA048B5BCDC}" type="presOf" srcId="{82914FE0-F81F-47CA-B0ED-144A51194142}" destId="{2AEFDFF7-9E05-F944-A58D-05AEAB644290}" srcOrd="0" destOrd="0" presId="urn:microsoft.com/office/officeart/2008/layout/LinedList"/>
    <dgm:cxn modelId="{0C990DA8-C479-46CB-B6E2-D546D14951B3}" srcId="{D816B213-A572-4030-AB4F-665CD2DABCE5}" destId="{3A313022-A296-4BFE-9A42-7153258C969C}" srcOrd="1" destOrd="0" parTransId="{CC9589C6-2E6A-4FB5-8F1F-682EB77E39BA}" sibTransId="{820E3C15-74A6-49DC-A8F3-83F0032ABB8F}"/>
    <dgm:cxn modelId="{EF2F32AF-8758-4233-BFB5-F3FBAF511FB0}" srcId="{D816B213-A572-4030-AB4F-665CD2DABCE5}" destId="{B9F24B2E-35A9-4662-A316-7B096F064F5D}" srcOrd="2" destOrd="0" parTransId="{D44BEF23-EF69-4896-8EB3-8B0479FB04F7}" sibTransId="{7C0F1807-6374-4BE0-9601-4B71BBBBFC78}"/>
    <dgm:cxn modelId="{E5EB2FBA-971E-E940-ACAD-C43C97B16940}" type="presOf" srcId="{AEC03043-A6FE-417E-AD6C-7BE7C0ADE08C}" destId="{E75114D2-FFD7-E046-AAAE-D092BB17EA57}" srcOrd="0" destOrd="0" presId="urn:microsoft.com/office/officeart/2008/layout/LinedList"/>
    <dgm:cxn modelId="{6D2416D2-65B0-3143-B8FB-56B3A008EABE}" type="presOf" srcId="{B9F24B2E-35A9-4662-A316-7B096F064F5D}" destId="{C4865074-C57F-3B40-A5FC-71BD6EBE5AF3}" srcOrd="0" destOrd="0" presId="urn:microsoft.com/office/officeart/2008/layout/LinedList"/>
    <dgm:cxn modelId="{AF3D25D5-A039-4ACD-90C8-719E81FD6620}" srcId="{D816B213-A572-4030-AB4F-665CD2DABCE5}" destId="{A0FF8492-AF27-4FB7-AFE4-96AB554F6B61}" srcOrd="5" destOrd="0" parTransId="{49B8C999-46A1-4EA3-9004-D90C364931A4}" sibTransId="{699FCDB1-B0E1-48A9-AC9A-5DDC3E9D5FF8}"/>
    <dgm:cxn modelId="{60E2D4E9-E423-4383-860D-747CA7BDA7D1}" srcId="{D816B213-A572-4030-AB4F-665CD2DABCE5}" destId="{E5E7944D-303E-4CF6-84F6-8D62586E1228}" srcOrd="0" destOrd="0" parTransId="{D254537B-ED8F-47C5-9E24-B54A43EB653A}" sibTransId="{23E1F60E-72B3-41DD-BFBA-1413ACF015AF}"/>
    <dgm:cxn modelId="{CB07A9AE-D3DC-6242-BE22-E3535CE22B6F}" type="presParOf" srcId="{8873378C-CD54-F246-8B7B-BE7B73F0E9FA}" destId="{797DF5B9-99E6-274A-8D0F-C8C261F1EDBE}" srcOrd="0" destOrd="0" presId="urn:microsoft.com/office/officeart/2008/layout/LinedList"/>
    <dgm:cxn modelId="{2B9BC072-18F0-EC48-AA06-BCEF1E4A9329}" type="presParOf" srcId="{8873378C-CD54-F246-8B7B-BE7B73F0E9FA}" destId="{AD9E102B-3C70-8044-AAB4-F4074FAB2DE3}" srcOrd="1" destOrd="0" presId="urn:microsoft.com/office/officeart/2008/layout/LinedList"/>
    <dgm:cxn modelId="{B25F6504-D22C-DB40-B5A7-D1C13502BBD0}" type="presParOf" srcId="{AD9E102B-3C70-8044-AAB4-F4074FAB2DE3}" destId="{5FFF6030-91C9-E142-A5AA-7852631DE8AC}" srcOrd="0" destOrd="0" presId="urn:microsoft.com/office/officeart/2008/layout/LinedList"/>
    <dgm:cxn modelId="{E8F651B4-142F-0641-90D2-D0804469972F}" type="presParOf" srcId="{AD9E102B-3C70-8044-AAB4-F4074FAB2DE3}" destId="{8668C6E2-0FF5-5749-AB12-4C215EF660E8}" srcOrd="1" destOrd="0" presId="urn:microsoft.com/office/officeart/2008/layout/LinedList"/>
    <dgm:cxn modelId="{44081343-82B7-A045-8B0E-586388EECB5D}" type="presParOf" srcId="{8873378C-CD54-F246-8B7B-BE7B73F0E9FA}" destId="{9D620E8C-7740-0A44-B132-B136F8BD8526}" srcOrd="2" destOrd="0" presId="urn:microsoft.com/office/officeart/2008/layout/LinedList"/>
    <dgm:cxn modelId="{7F933102-B3A3-AF4F-B142-3E3AC055BF78}" type="presParOf" srcId="{8873378C-CD54-F246-8B7B-BE7B73F0E9FA}" destId="{786FB0D1-4A59-C942-B4A2-FC2D2421FFBB}" srcOrd="3" destOrd="0" presId="urn:microsoft.com/office/officeart/2008/layout/LinedList"/>
    <dgm:cxn modelId="{02AA0C63-7408-9F4E-BE99-033017F4B781}" type="presParOf" srcId="{786FB0D1-4A59-C942-B4A2-FC2D2421FFBB}" destId="{65081E84-4874-E947-AD33-F88FDA68E332}" srcOrd="0" destOrd="0" presId="urn:microsoft.com/office/officeart/2008/layout/LinedList"/>
    <dgm:cxn modelId="{F20B3AA8-DED4-4747-9269-0711D2AECD79}" type="presParOf" srcId="{786FB0D1-4A59-C942-B4A2-FC2D2421FFBB}" destId="{F38EF24E-4C66-7842-BEBD-F2B546816A90}" srcOrd="1" destOrd="0" presId="urn:microsoft.com/office/officeart/2008/layout/LinedList"/>
    <dgm:cxn modelId="{EB0D0012-BE31-BD4B-A01C-2A565AA65744}" type="presParOf" srcId="{8873378C-CD54-F246-8B7B-BE7B73F0E9FA}" destId="{F12B3438-79A9-8F4D-90E0-C708BC7D99C6}" srcOrd="4" destOrd="0" presId="urn:microsoft.com/office/officeart/2008/layout/LinedList"/>
    <dgm:cxn modelId="{E0109B43-05E9-3846-BB28-943988CC4A76}" type="presParOf" srcId="{8873378C-CD54-F246-8B7B-BE7B73F0E9FA}" destId="{E7225462-D255-D245-AF6C-15463C19F06D}" srcOrd="5" destOrd="0" presId="urn:microsoft.com/office/officeart/2008/layout/LinedList"/>
    <dgm:cxn modelId="{B93725F5-85E9-3F41-8A9D-1ECE22140996}" type="presParOf" srcId="{E7225462-D255-D245-AF6C-15463C19F06D}" destId="{C4865074-C57F-3B40-A5FC-71BD6EBE5AF3}" srcOrd="0" destOrd="0" presId="urn:microsoft.com/office/officeart/2008/layout/LinedList"/>
    <dgm:cxn modelId="{CE8A16B1-487C-4E4F-B960-97AB6DE925DE}" type="presParOf" srcId="{E7225462-D255-D245-AF6C-15463C19F06D}" destId="{951F3C6A-49A3-2E42-9F5D-944025EC4DB4}" srcOrd="1" destOrd="0" presId="urn:microsoft.com/office/officeart/2008/layout/LinedList"/>
    <dgm:cxn modelId="{10052F80-4FC6-9B4D-B0F4-605E1E338FE7}" type="presParOf" srcId="{8873378C-CD54-F246-8B7B-BE7B73F0E9FA}" destId="{9E9271E0-F73F-4A4E-A2E6-44C89406CBEA}" srcOrd="6" destOrd="0" presId="urn:microsoft.com/office/officeart/2008/layout/LinedList"/>
    <dgm:cxn modelId="{32B6EB0D-50D5-9E49-BB78-21EBC8ECB453}" type="presParOf" srcId="{8873378C-CD54-F246-8B7B-BE7B73F0E9FA}" destId="{572470B5-32C3-A84C-8FBF-0206A4A43D5F}" srcOrd="7" destOrd="0" presId="urn:microsoft.com/office/officeart/2008/layout/LinedList"/>
    <dgm:cxn modelId="{EDB3325B-3062-4544-A577-099DEE89FF31}" type="presParOf" srcId="{572470B5-32C3-A84C-8FBF-0206A4A43D5F}" destId="{2AEFDFF7-9E05-F944-A58D-05AEAB644290}" srcOrd="0" destOrd="0" presId="urn:microsoft.com/office/officeart/2008/layout/LinedList"/>
    <dgm:cxn modelId="{452D00B8-FD8A-2646-85B7-1D73F8F5D598}" type="presParOf" srcId="{572470B5-32C3-A84C-8FBF-0206A4A43D5F}" destId="{850A4742-810B-9049-9D95-03B0DA3E56B2}" srcOrd="1" destOrd="0" presId="urn:microsoft.com/office/officeart/2008/layout/LinedList"/>
    <dgm:cxn modelId="{EE1C1393-7FDD-2544-9B56-2E900F2802FD}" type="presParOf" srcId="{8873378C-CD54-F246-8B7B-BE7B73F0E9FA}" destId="{D6912E2A-1EE9-764F-8AB9-F101153C156A}" srcOrd="8" destOrd="0" presId="urn:microsoft.com/office/officeart/2008/layout/LinedList"/>
    <dgm:cxn modelId="{A8523FA4-482B-A749-94B0-396A1D095D8F}" type="presParOf" srcId="{8873378C-CD54-F246-8B7B-BE7B73F0E9FA}" destId="{1C195E1B-23D1-A64E-83F2-EEA8EA46465B}" srcOrd="9" destOrd="0" presId="urn:microsoft.com/office/officeart/2008/layout/LinedList"/>
    <dgm:cxn modelId="{43AC4417-F447-4E4A-805A-C2340D8A199C}" type="presParOf" srcId="{1C195E1B-23D1-A64E-83F2-EEA8EA46465B}" destId="{E75114D2-FFD7-E046-AAAE-D092BB17EA57}" srcOrd="0" destOrd="0" presId="urn:microsoft.com/office/officeart/2008/layout/LinedList"/>
    <dgm:cxn modelId="{A1C44F8F-5F76-2948-BAE1-E6D18E9556CB}" type="presParOf" srcId="{1C195E1B-23D1-A64E-83F2-EEA8EA46465B}" destId="{4793A4AF-F7B4-E54F-9895-8F950AC6A9FA}" srcOrd="1" destOrd="0" presId="urn:microsoft.com/office/officeart/2008/layout/LinedList"/>
    <dgm:cxn modelId="{BF3F0109-3353-FD4E-A16A-2119EAD4C961}" type="presParOf" srcId="{8873378C-CD54-F246-8B7B-BE7B73F0E9FA}" destId="{87815CDE-A39E-EB4F-8A1B-CB6B6C8F75EC}" srcOrd="10" destOrd="0" presId="urn:microsoft.com/office/officeart/2008/layout/LinedList"/>
    <dgm:cxn modelId="{E5790930-0828-8241-8621-E7759C97A066}" type="presParOf" srcId="{8873378C-CD54-F246-8B7B-BE7B73F0E9FA}" destId="{11527A0D-299E-1B41-88F1-F8AFC27C8B8F}" srcOrd="11" destOrd="0" presId="urn:microsoft.com/office/officeart/2008/layout/LinedList"/>
    <dgm:cxn modelId="{592E8515-AAFD-C046-9707-A69DF7AE75F1}" type="presParOf" srcId="{11527A0D-299E-1B41-88F1-F8AFC27C8B8F}" destId="{49AFD8A2-EE6B-9F45-9BD2-C0E6D8B3777D}" srcOrd="0" destOrd="0" presId="urn:microsoft.com/office/officeart/2008/layout/LinedList"/>
    <dgm:cxn modelId="{770040EC-F7F1-8244-BE3B-FA7B1451FF1A}" type="presParOf" srcId="{11527A0D-299E-1B41-88F1-F8AFC27C8B8F}" destId="{70D1B8AA-D4F1-7549-92BA-2F1DBE8C4E2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0B9B6C-942E-4C47-A3FB-66F786CA0723}" type="doc">
      <dgm:prSet loTypeId="urn:microsoft.com/office/officeart/2016/7/layout/RepeatingBendingProcessNew" loCatId="process" qsTypeId="urn:microsoft.com/office/officeart/2005/8/quickstyle/simple4" qsCatId="simple" csTypeId="urn:microsoft.com/office/officeart/2005/8/colors/accent4_2" csCatId="accent4"/>
      <dgm:spPr/>
      <dgm:t>
        <a:bodyPr/>
        <a:lstStyle/>
        <a:p>
          <a:endParaRPr lang="en-US"/>
        </a:p>
      </dgm:t>
    </dgm:pt>
    <dgm:pt modelId="{181D4672-6D1C-4AB0-8ABD-EDBC68FB1201}">
      <dgm:prSet/>
      <dgm:spPr/>
      <dgm:t>
        <a:bodyPr/>
        <a:lstStyle/>
        <a:p>
          <a:r>
            <a:rPr lang="en-IN"/>
            <a:t>*All three models perform exceptionally well, with accuracies above 96%.</a:t>
          </a:r>
          <a:endParaRPr lang="en-US"/>
        </a:p>
      </dgm:t>
    </dgm:pt>
    <dgm:pt modelId="{56038902-92E3-4485-825B-B92B79EC4E41}" type="parTrans" cxnId="{BB6B1ED3-8B70-44B7-8102-CC56FB44A5BD}">
      <dgm:prSet/>
      <dgm:spPr/>
      <dgm:t>
        <a:bodyPr/>
        <a:lstStyle/>
        <a:p>
          <a:endParaRPr lang="en-US"/>
        </a:p>
      </dgm:t>
    </dgm:pt>
    <dgm:pt modelId="{85DA8B09-8D74-4968-8866-98647B4AFA0D}" type="sibTrans" cxnId="{BB6B1ED3-8B70-44B7-8102-CC56FB44A5BD}">
      <dgm:prSet/>
      <dgm:spPr/>
      <dgm:t>
        <a:bodyPr/>
        <a:lstStyle/>
        <a:p>
          <a:endParaRPr lang="en-US"/>
        </a:p>
      </dgm:t>
    </dgm:pt>
    <dgm:pt modelId="{66636CCB-8CF4-4083-A0CE-9E86695EF3B1}">
      <dgm:prSet/>
      <dgm:spPr/>
      <dgm:t>
        <a:bodyPr/>
        <a:lstStyle/>
        <a:p>
          <a:r>
            <a:rPr lang="en-IN"/>
            <a:t>*Naive Bayes achieves perfect classification on this dataset, suggesting the features are highly indicative of the classes and likely follow the independence assumption of Naive Bayes.</a:t>
          </a:r>
          <a:endParaRPr lang="en-US"/>
        </a:p>
      </dgm:t>
    </dgm:pt>
    <dgm:pt modelId="{CF094CB3-66A8-4470-8778-C09604727966}" type="parTrans" cxnId="{34D40376-18C7-498D-84CB-51E252638C02}">
      <dgm:prSet/>
      <dgm:spPr/>
      <dgm:t>
        <a:bodyPr/>
        <a:lstStyle/>
        <a:p>
          <a:endParaRPr lang="en-US"/>
        </a:p>
      </dgm:t>
    </dgm:pt>
    <dgm:pt modelId="{7C4C9192-4363-4A29-8831-F70DE8AB96FD}" type="sibTrans" cxnId="{34D40376-18C7-498D-84CB-51E252638C02}">
      <dgm:prSet/>
      <dgm:spPr/>
      <dgm:t>
        <a:bodyPr/>
        <a:lstStyle/>
        <a:p>
          <a:endParaRPr lang="en-US"/>
        </a:p>
      </dgm:t>
    </dgm:pt>
    <dgm:pt modelId="{4CA41A93-C347-4421-A1B4-5A8BD8415011}">
      <dgm:prSet/>
      <dgm:spPr/>
      <dgm:t>
        <a:bodyPr/>
        <a:lstStyle/>
        <a:p>
          <a:r>
            <a:rPr lang="en-IN"/>
            <a:t>*Logistic Regression comes very close to perfect classification, with only minor misclassifications.</a:t>
          </a:r>
          <a:endParaRPr lang="en-US"/>
        </a:p>
      </dgm:t>
    </dgm:pt>
    <dgm:pt modelId="{34313FFF-BA2C-4B73-B119-3620A1979254}" type="parTrans" cxnId="{3B9D01E7-C8B7-4CF5-9B28-F96EE70BF252}">
      <dgm:prSet/>
      <dgm:spPr/>
      <dgm:t>
        <a:bodyPr/>
        <a:lstStyle/>
        <a:p>
          <a:endParaRPr lang="en-US"/>
        </a:p>
      </dgm:t>
    </dgm:pt>
    <dgm:pt modelId="{802FDB62-824E-41E9-A1FD-857FEBC15202}" type="sibTrans" cxnId="{3B9D01E7-C8B7-4CF5-9B28-F96EE70BF252}">
      <dgm:prSet/>
      <dgm:spPr/>
      <dgm:t>
        <a:bodyPr/>
        <a:lstStyle/>
        <a:p>
          <a:endParaRPr lang="en-US"/>
        </a:p>
      </dgm:t>
    </dgm:pt>
    <dgm:pt modelId="{EE69E994-15DC-43A0-892C-5BD13D7B72A3}">
      <dgm:prSet/>
      <dgm:spPr/>
      <dgm:t>
        <a:bodyPr/>
        <a:lstStyle/>
        <a:p>
          <a:r>
            <a:rPr lang="en-IN"/>
            <a:t>*The Random Tree model, while still performing well, shows slightly lower accuracy and precision compared to the other two, possibly due to some overfitting or the nature of the decision boundaries in the data.</a:t>
          </a:r>
          <a:endParaRPr lang="en-US"/>
        </a:p>
      </dgm:t>
    </dgm:pt>
    <dgm:pt modelId="{BE5452E5-A1DB-424A-A6F0-3C16E7238936}" type="parTrans" cxnId="{F948C14A-F91F-4E64-8F2C-D9F0B3127B72}">
      <dgm:prSet/>
      <dgm:spPr/>
      <dgm:t>
        <a:bodyPr/>
        <a:lstStyle/>
        <a:p>
          <a:endParaRPr lang="en-US"/>
        </a:p>
      </dgm:t>
    </dgm:pt>
    <dgm:pt modelId="{92BA42CE-CF8E-4FC7-8390-128CF6677AE7}" type="sibTrans" cxnId="{F948C14A-F91F-4E64-8F2C-D9F0B3127B72}">
      <dgm:prSet/>
      <dgm:spPr/>
      <dgm:t>
        <a:bodyPr/>
        <a:lstStyle/>
        <a:p>
          <a:endParaRPr lang="en-US"/>
        </a:p>
      </dgm:t>
    </dgm:pt>
    <dgm:pt modelId="{A99A04F2-5D75-4816-8957-1CD42F2401C5}">
      <dgm:prSet/>
      <dgm:spPr/>
      <dgm:t>
        <a:bodyPr/>
        <a:lstStyle/>
        <a:p>
          <a:r>
            <a:rPr lang="en-IN"/>
            <a:t>*For all models, certain classes (like Israel and United States) consistently achieve perfect precision, indicating these are the easiest to distinguish.</a:t>
          </a:r>
          <a:endParaRPr lang="en-US"/>
        </a:p>
      </dgm:t>
    </dgm:pt>
    <dgm:pt modelId="{4FF23D26-0B80-4A70-9D62-40101D4AA63F}" type="parTrans" cxnId="{CD52B292-B784-4C12-809A-8866F6D407D0}">
      <dgm:prSet/>
      <dgm:spPr/>
      <dgm:t>
        <a:bodyPr/>
        <a:lstStyle/>
        <a:p>
          <a:endParaRPr lang="en-US"/>
        </a:p>
      </dgm:t>
    </dgm:pt>
    <dgm:pt modelId="{13E856E2-501C-4586-BCD9-7CC9C13B5608}" type="sibTrans" cxnId="{CD52B292-B784-4C12-809A-8866F6D407D0}">
      <dgm:prSet/>
      <dgm:spPr/>
      <dgm:t>
        <a:bodyPr/>
        <a:lstStyle/>
        <a:p>
          <a:endParaRPr lang="en-US"/>
        </a:p>
      </dgm:t>
    </dgm:pt>
    <dgm:pt modelId="{7C9527A3-03E3-4A7E-8C00-FFA2A6E16990}">
      <dgm:prSet/>
      <dgm:spPr/>
      <dgm:t>
        <a:bodyPr/>
        <a:lstStyle/>
        <a:p>
          <a:r>
            <a:rPr lang="en-IN"/>
            <a:t>The high performance showed by Bayes Net suggests that the dataset has well-separated classes and strong predictive features.</a:t>
          </a:r>
          <a:endParaRPr lang="en-US"/>
        </a:p>
      </dgm:t>
    </dgm:pt>
    <dgm:pt modelId="{7E2FD507-1157-4B9E-82A4-68CEA0A1753D}" type="parTrans" cxnId="{E591F4A4-8D5D-4BD3-B2AD-D26FFD986CD6}">
      <dgm:prSet/>
      <dgm:spPr/>
      <dgm:t>
        <a:bodyPr/>
        <a:lstStyle/>
        <a:p>
          <a:endParaRPr lang="en-US"/>
        </a:p>
      </dgm:t>
    </dgm:pt>
    <dgm:pt modelId="{D8E46110-0DAB-4672-96C6-6771E4F03B15}" type="sibTrans" cxnId="{E591F4A4-8D5D-4BD3-B2AD-D26FFD986CD6}">
      <dgm:prSet/>
      <dgm:spPr/>
      <dgm:t>
        <a:bodyPr/>
        <a:lstStyle/>
        <a:p>
          <a:endParaRPr lang="en-US"/>
        </a:p>
      </dgm:t>
    </dgm:pt>
    <dgm:pt modelId="{748A6F0C-525D-534B-9D93-029F12397257}" type="pres">
      <dgm:prSet presAssocID="{F70B9B6C-942E-4C47-A3FB-66F786CA0723}" presName="Name0" presStyleCnt="0">
        <dgm:presLayoutVars>
          <dgm:dir/>
          <dgm:resizeHandles val="exact"/>
        </dgm:presLayoutVars>
      </dgm:prSet>
      <dgm:spPr/>
    </dgm:pt>
    <dgm:pt modelId="{7012E72F-F16B-6044-ADD4-DA7E2DCB6BF2}" type="pres">
      <dgm:prSet presAssocID="{181D4672-6D1C-4AB0-8ABD-EDBC68FB1201}" presName="node" presStyleLbl="node1" presStyleIdx="0" presStyleCnt="6">
        <dgm:presLayoutVars>
          <dgm:bulletEnabled val="1"/>
        </dgm:presLayoutVars>
      </dgm:prSet>
      <dgm:spPr/>
    </dgm:pt>
    <dgm:pt modelId="{72828979-A1DF-6044-A57E-72A910E4EDF4}" type="pres">
      <dgm:prSet presAssocID="{85DA8B09-8D74-4968-8866-98647B4AFA0D}" presName="sibTrans" presStyleLbl="sibTrans1D1" presStyleIdx="0" presStyleCnt="5"/>
      <dgm:spPr/>
    </dgm:pt>
    <dgm:pt modelId="{C01C91FE-9EED-2143-9E8C-84797DE32E77}" type="pres">
      <dgm:prSet presAssocID="{85DA8B09-8D74-4968-8866-98647B4AFA0D}" presName="connectorText" presStyleLbl="sibTrans1D1" presStyleIdx="0" presStyleCnt="5"/>
      <dgm:spPr/>
    </dgm:pt>
    <dgm:pt modelId="{185A4136-285E-AC44-BE21-52374C87296A}" type="pres">
      <dgm:prSet presAssocID="{66636CCB-8CF4-4083-A0CE-9E86695EF3B1}" presName="node" presStyleLbl="node1" presStyleIdx="1" presStyleCnt="6">
        <dgm:presLayoutVars>
          <dgm:bulletEnabled val="1"/>
        </dgm:presLayoutVars>
      </dgm:prSet>
      <dgm:spPr/>
    </dgm:pt>
    <dgm:pt modelId="{FBC1EEA6-1961-3A40-98F2-DE6DD755F61E}" type="pres">
      <dgm:prSet presAssocID="{7C4C9192-4363-4A29-8831-F70DE8AB96FD}" presName="sibTrans" presStyleLbl="sibTrans1D1" presStyleIdx="1" presStyleCnt="5"/>
      <dgm:spPr/>
    </dgm:pt>
    <dgm:pt modelId="{C8523275-FE03-034E-9B92-73EA64E42B85}" type="pres">
      <dgm:prSet presAssocID="{7C4C9192-4363-4A29-8831-F70DE8AB96FD}" presName="connectorText" presStyleLbl="sibTrans1D1" presStyleIdx="1" presStyleCnt="5"/>
      <dgm:spPr/>
    </dgm:pt>
    <dgm:pt modelId="{FB3DB09E-7F27-9C4D-8C54-922726EC8F4C}" type="pres">
      <dgm:prSet presAssocID="{4CA41A93-C347-4421-A1B4-5A8BD8415011}" presName="node" presStyleLbl="node1" presStyleIdx="2" presStyleCnt="6">
        <dgm:presLayoutVars>
          <dgm:bulletEnabled val="1"/>
        </dgm:presLayoutVars>
      </dgm:prSet>
      <dgm:spPr/>
    </dgm:pt>
    <dgm:pt modelId="{839325FD-82FF-1E46-A5A6-8B39A3544D98}" type="pres">
      <dgm:prSet presAssocID="{802FDB62-824E-41E9-A1FD-857FEBC15202}" presName="sibTrans" presStyleLbl="sibTrans1D1" presStyleIdx="2" presStyleCnt="5"/>
      <dgm:spPr/>
    </dgm:pt>
    <dgm:pt modelId="{49093C61-AEA3-6047-9312-AE54D8D3B34C}" type="pres">
      <dgm:prSet presAssocID="{802FDB62-824E-41E9-A1FD-857FEBC15202}" presName="connectorText" presStyleLbl="sibTrans1D1" presStyleIdx="2" presStyleCnt="5"/>
      <dgm:spPr/>
    </dgm:pt>
    <dgm:pt modelId="{489097D1-CE50-DC40-937D-FE35393D926F}" type="pres">
      <dgm:prSet presAssocID="{EE69E994-15DC-43A0-892C-5BD13D7B72A3}" presName="node" presStyleLbl="node1" presStyleIdx="3" presStyleCnt="6">
        <dgm:presLayoutVars>
          <dgm:bulletEnabled val="1"/>
        </dgm:presLayoutVars>
      </dgm:prSet>
      <dgm:spPr/>
    </dgm:pt>
    <dgm:pt modelId="{74000746-6A8E-134D-8EDD-5D9393FD6460}" type="pres">
      <dgm:prSet presAssocID="{92BA42CE-CF8E-4FC7-8390-128CF6677AE7}" presName="sibTrans" presStyleLbl="sibTrans1D1" presStyleIdx="3" presStyleCnt="5"/>
      <dgm:spPr/>
    </dgm:pt>
    <dgm:pt modelId="{399FD0E2-8B48-5B48-87B0-BFEB8F9471E1}" type="pres">
      <dgm:prSet presAssocID="{92BA42CE-CF8E-4FC7-8390-128CF6677AE7}" presName="connectorText" presStyleLbl="sibTrans1D1" presStyleIdx="3" presStyleCnt="5"/>
      <dgm:spPr/>
    </dgm:pt>
    <dgm:pt modelId="{FEA4B239-55B8-334A-B6D2-758516141B9F}" type="pres">
      <dgm:prSet presAssocID="{A99A04F2-5D75-4816-8957-1CD42F2401C5}" presName="node" presStyleLbl="node1" presStyleIdx="4" presStyleCnt="6">
        <dgm:presLayoutVars>
          <dgm:bulletEnabled val="1"/>
        </dgm:presLayoutVars>
      </dgm:prSet>
      <dgm:spPr/>
    </dgm:pt>
    <dgm:pt modelId="{8489B785-0FDC-DE4D-975D-188EF55EA9C2}" type="pres">
      <dgm:prSet presAssocID="{13E856E2-501C-4586-BCD9-7CC9C13B5608}" presName="sibTrans" presStyleLbl="sibTrans1D1" presStyleIdx="4" presStyleCnt="5"/>
      <dgm:spPr/>
    </dgm:pt>
    <dgm:pt modelId="{7D08B0C9-E0F7-074E-ACDC-91E07FEE4A7D}" type="pres">
      <dgm:prSet presAssocID="{13E856E2-501C-4586-BCD9-7CC9C13B5608}" presName="connectorText" presStyleLbl="sibTrans1D1" presStyleIdx="4" presStyleCnt="5"/>
      <dgm:spPr/>
    </dgm:pt>
    <dgm:pt modelId="{84A07CCD-4E3C-E241-9E81-E0EE8548B564}" type="pres">
      <dgm:prSet presAssocID="{7C9527A3-03E3-4A7E-8C00-FFA2A6E16990}" presName="node" presStyleLbl="node1" presStyleIdx="5" presStyleCnt="6">
        <dgm:presLayoutVars>
          <dgm:bulletEnabled val="1"/>
        </dgm:presLayoutVars>
      </dgm:prSet>
      <dgm:spPr/>
    </dgm:pt>
  </dgm:ptLst>
  <dgm:cxnLst>
    <dgm:cxn modelId="{56521809-C98D-9542-A8B4-B054800B742E}" type="presOf" srcId="{13E856E2-501C-4586-BCD9-7CC9C13B5608}" destId="{7D08B0C9-E0F7-074E-ACDC-91E07FEE4A7D}" srcOrd="1" destOrd="0" presId="urn:microsoft.com/office/officeart/2016/7/layout/RepeatingBendingProcessNew"/>
    <dgm:cxn modelId="{D335230E-4534-D240-946F-F44E7F8E3218}" type="presOf" srcId="{F70B9B6C-942E-4C47-A3FB-66F786CA0723}" destId="{748A6F0C-525D-534B-9D93-029F12397257}" srcOrd="0" destOrd="0" presId="urn:microsoft.com/office/officeart/2016/7/layout/RepeatingBendingProcessNew"/>
    <dgm:cxn modelId="{4E9E8110-2155-C54C-AA81-44FE59425F9D}" type="presOf" srcId="{181D4672-6D1C-4AB0-8ABD-EDBC68FB1201}" destId="{7012E72F-F16B-6044-ADD4-DA7E2DCB6BF2}" srcOrd="0" destOrd="0" presId="urn:microsoft.com/office/officeart/2016/7/layout/RepeatingBendingProcessNew"/>
    <dgm:cxn modelId="{8F7A042A-AC33-2340-88E9-E9662A3F4C7E}" type="presOf" srcId="{7C4C9192-4363-4A29-8831-F70DE8AB96FD}" destId="{FBC1EEA6-1961-3A40-98F2-DE6DD755F61E}" srcOrd="0" destOrd="0" presId="urn:microsoft.com/office/officeart/2016/7/layout/RepeatingBendingProcessNew"/>
    <dgm:cxn modelId="{F948C14A-F91F-4E64-8F2C-D9F0B3127B72}" srcId="{F70B9B6C-942E-4C47-A3FB-66F786CA0723}" destId="{EE69E994-15DC-43A0-892C-5BD13D7B72A3}" srcOrd="3" destOrd="0" parTransId="{BE5452E5-A1DB-424A-A6F0-3C16E7238936}" sibTransId="{92BA42CE-CF8E-4FC7-8390-128CF6677AE7}"/>
    <dgm:cxn modelId="{E8206455-FBAB-1045-AE8E-5A8435F9A5F0}" type="presOf" srcId="{92BA42CE-CF8E-4FC7-8390-128CF6677AE7}" destId="{74000746-6A8E-134D-8EDD-5D9393FD6460}" srcOrd="0" destOrd="0" presId="urn:microsoft.com/office/officeart/2016/7/layout/RepeatingBendingProcessNew"/>
    <dgm:cxn modelId="{97809057-2D2B-5248-9285-C4EC0698834B}" type="presOf" srcId="{4CA41A93-C347-4421-A1B4-5A8BD8415011}" destId="{FB3DB09E-7F27-9C4D-8C54-922726EC8F4C}" srcOrd="0" destOrd="0" presId="urn:microsoft.com/office/officeart/2016/7/layout/RepeatingBendingProcessNew"/>
    <dgm:cxn modelId="{7A28F55D-F69B-3949-ADF6-548A3856D88C}" type="presOf" srcId="{802FDB62-824E-41E9-A1FD-857FEBC15202}" destId="{49093C61-AEA3-6047-9312-AE54D8D3B34C}" srcOrd="1" destOrd="0" presId="urn:microsoft.com/office/officeart/2016/7/layout/RepeatingBendingProcessNew"/>
    <dgm:cxn modelId="{BB9BAB61-3991-684D-AA9B-DA9744398B1F}" type="presOf" srcId="{85DA8B09-8D74-4968-8866-98647B4AFA0D}" destId="{72828979-A1DF-6044-A57E-72A910E4EDF4}" srcOrd="0" destOrd="0" presId="urn:microsoft.com/office/officeart/2016/7/layout/RepeatingBendingProcessNew"/>
    <dgm:cxn modelId="{34D40376-18C7-498D-84CB-51E252638C02}" srcId="{F70B9B6C-942E-4C47-A3FB-66F786CA0723}" destId="{66636CCB-8CF4-4083-A0CE-9E86695EF3B1}" srcOrd="1" destOrd="0" parTransId="{CF094CB3-66A8-4470-8778-C09604727966}" sibTransId="{7C4C9192-4363-4A29-8831-F70DE8AB96FD}"/>
    <dgm:cxn modelId="{6270F48C-A498-F240-816C-BE20F53E4DD5}" type="presOf" srcId="{802FDB62-824E-41E9-A1FD-857FEBC15202}" destId="{839325FD-82FF-1E46-A5A6-8B39A3544D98}" srcOrd="0" destOrd="0" presId="urn:microsoft.com/office/officeart/2016/7/layout/RepeatingBendingProcessNew"/>
    <dgm:cxn modelId="{CD52B292-B784-4C12-809A-8866F6D407D0}" srcId="{F70B9B6C-942E-4C47-A3FB-66F786CA0723}" destId="{A99A04F2-5D75-4816-8957-1CD42F2401C5}" srcOrd="4" destOrd="0" parTransId="{4FF23D26-0B80-4A70-9D62-40101D4AA63F}" sibTransId="{13E856E2-501C-4586-BCD9-7CC9C13B5608}"/>
    <dgm:cxn modelId="{893CB19A-5349-2542-8D69-8DF8C8ACFB76}" type="presOf" srcId="{EE69E994-15DC-43A0-892C-5BD13D7B72A3}" destId="{489097D1-CE50-DC40-937D-FE35393D926F}" srcOrd="0" destOrd="0" presId="urn:microsoft.com/office/officeart/2016/7/layout/RepeatingBendingProcessNew"/>
    <dgm:cxn modelId="{D5DEB49F-B342-4B41-8768-2DCB95B08414}" type="presOf" srcId="{85DA8B09-8D74-4968-8866-98647B4AFA0D}" destId="{C01C91FE-9EED-2143-9E8C-84797DE32E77}" srcOrd="1" destOrd="0" presId="urn:microsoft.com/office/officeart/2016/7/layout/RepeatingBendingProcessNew"/>
    <dgm:cxn modelId="{E591F4A4-8D5D-4BD3-B2AD-D26FFD986CD6}" srcId="{F70B9B6C-942E-4C47-A3FB-66F786CA0723}" destId="{7C9527A3-03E3-4A7E-8C00-FFA2A6E16990}" srcOrd="5" destOrd="0" parTransId="{7E2FD507-1157-4B9E-82A4-68CEA0A1753D}" sibTransId="{D8E46110-0DAB-4672-96C6-6771E4F03B15}"/>
    <dgm:cxn modelId="{C165FDC0-7441-0244-B28B-66C94EE03200}" type="presOf" srcId="{13E856E2-501C-4586-BCD9-7CC9C13B5608}" destId="{8489B785-0FDC-DE4D-975D-188EF55EA9C2}" srcOrd="0" destOrd="0" presId="urn:microsoft.com/office/officeart/2016/7/layout/RepeatingBendingProcessNew"/>
    <dgm:cxn modelId="{302EBDC2-A123-AE44-8C82-A9DB0DDBE37D}" type="presOf" srcId="{66636CCB-8CF4-4083-A0CE-9E86695EF3B1}" destId="{185A4136-285E-AC44-BE21-52374C87296A}" srcOrd="0" destOrd="0" presId="urn:microsoft.com/office/officeart/2016/7/layout/RepeatingBendingProcessNew"/>
    <dgm:cxn modelId="{34901BC9-31C3-8648-9132-F81F858FFF74}" type="presOf" srcId="{92BA42CE-CF8E-4FC7-8390-128CF6677AE7}" destId="{399FD0E2-8B48-5B48-87B0-BFEB8F9471E1}" srcOrd="1" destOrd="0" presId="urn:microsoft.com/office/officeart/2016/7/layout/RepeatingBendingProcessNew"/>
    <dgm:cxn modelId="{BB6B1ED3-8B70-44B7-8102-CC56FB44A5BD}" srcId="{F70B9B6C-942E-4C47-A3FB-66F786CA0723}" destId="{181D4672-6D1C-4AB0-8ABD-EDBC68FB1201}" srcOrd="0" destOrd="0" parTransId="{56038902-92E3-4485-825B-B92B79EC4E41}" sibTransId="{85DA8B09-8D74-4968-8866-98647B4AFA0D}"/>
    <dgm:cxn modelId="{994AE5D9-A439-E846-A5B2-458CDF9A8586}" type="presOf" srcId="{7C9527A3-03E3-4A7E-8C00-FFA2A6E16990}" destId="{84A07CCD-4E3C-E241-9E81-E0EE8548B564}" srcOrd="0" destOrd="0" presId="urn:microsoft.com/office/officeart/2016/7/layout/RepeatingBendingProcessNew"/>
    <dgm:cxn modelId="{3B9D01E7-C8B7-4CF5-9B28-F96EE70BF252}" srcId="{F70B9B6C-942E-4C47-A3FB-66F786CA0723}" destId="{4CA41A93-C347-4421-A1B4-5A8BD8415011}" srcOrd="2" destOrd="0" parTransId="{34313FFF-BA2C-4B73-B119-3620A1979254}" sibTransId="{802FDB62-824E-41E9-A1FD-857FEBC15202}"/>
    <dgm:cxn modelId="{8DFA02F4-AEC0-2F4F-AD88-2F82E9024544}" type="presOf" srcId="{A99A04F2-5D75-4816-8957-1CD42F2401C5}" destId="{FEA4B239-55B8-334A-B6D2-758516141B9F}" srcOrd="0" destOrd="0" presId="urn:microsoft.com/office/officeart/2016/7/layout/RepeatingBendingProcessNew"/>
    <dgm:cxn modelId="{9E2BBEFE-4062-654D-9FF7-5DBD8CB207BB}" type="presOf" srcId="{7C4C9192-4363-4A29-8831-F70DE8AB96FD}" destId="{C8523275-FE03-034E-9B92-73EA64E42B85}" srcOrd="1" destOrd="0" presId="urn:microsoft.com/office/officeart/2016/7/layout/RepeatingBendingProcessNew"/>
    <dgm:cxn modelId="{DAF32349-F990-5447-A2E2-0FEEDA17EB97}" type="presParOf" srcId="{748A6F0C-525D-534B-9D93-029F12397257}" destId="{7012E72F-F16B-6044-ADD4-DA7E2DCB6BF2}" srcOrd="0" destOrd="0" presId="urn:microsoft.com/office/officeart/2016/7/layout/RepeatingBendingProcessNew"/>
    <dgm:cxn modelId="{CFFA3141-A788-1A46-AF49-AE79088244F6}" type="presParOf" srcId="{748A6F0C-525D-534B-9D93-029F12397257}" destId="{72828979-A1DF-6044-A57E-72A910E4EDF4}" srcOrd="1" destOrd="0" presId="urn:microsoft.com/office/officeart/2016/7/layout/RepeatingBendingProcessNew"/>
    <dgm:cxn modelId="{B400579B-7841-B04B-B155-DF08B4818953}" type="presParOf" srcId="{72828979-A1DF-6044-A57E-72A910E4EDF4}" destId="{C01C91FE-9EED-2143-9E8C-84797DE32E77}" srcOrd="0" destOrd="0" presId="urn:microsoft.com/office/officeart/2016/7/layout/RepeatingBendingProcessNew"/>
    <dgm:cxn modelId="{86929403-A12A-2047-9363-9042492ADD4C}" type="presParOf" srcId="{748A6F0C-525D-534B-9D93-029F12397257}" destId="{185A4136-285E-AC44-BE21-52374C87296A}" srcOrd="2" destOrd="0" presId="urn:microsoft.com/office/officeart/2016/7/layout/RepeatingBendingProcessNew"/>
    <dgm:cxn modelId="{3990345C-67C9-E548-AF17-11C217B29508}" type="presParOf" srcId="{748A6F0C-525D-534B-9D93-029F12397257}" destId="{FBC1EEA6-1961-3A40-98F2-DE6DD755F61E}" srcOrd="3" destOrd="0" presId="urn:microsoft.com/office/officeart/2016/7/layout/RepeatingBendingProcessNew"/>
    <dgm:cxn modelId="{2621D4DB-A200-3840-ADB0-F4FE4FC590A0}" type="presParOf" srcId="{FBC1EEA6-1961-3A40-98F2-DE6DD755F61E}" destId="{C8523275-FE03-034E-9B92-73EA64E42B85}" srcOrd="0" destOrd="0" presId="urn:microsoft.com/office/officeart/2016/7/layout/RepeatingBendingProcessNew"/>
    <dgm:cxn modelId="{83DB6A54-1375-904B-9DE9-381F2DBF8DD7}" type="presParOf" srcId="{748A6F0C-525D-534B-9D93-029F12397257}" destId="{FB3DB09E-7F27-9C4D-8C54-922726EC8F4C}" srcOrd="4" destOrd="0" presId="urn:microsoft.com/office/officeart/2016/7/layout/RepeatingBendingProcessNew"/>
    <dgm:cxn modelId="{26456A53-D796-4841-B071-5DA56FA9318D}" type="presParOf" srcId="{748A6F0C-525D-534B-9D93-029F12397257}" destId="{839325FD-82FF-1E46-A5A6-8B39A3544D98}" srcOrd="5" destOrd="0" presId="urn:microsoft.com/office/officeart/2016/7/layout/RepeatingBendingProcessNew"/>
    <dgm:cxn modelId="{3E025DA1-12B2-6D4B-8E25-8ADDFEBBBC96}" type="presParOf" srcId="{839325FD-82FF-1E46-A5A6-8B39A3544D98}" destId="{49093C61-AEA3-6047-9312-AE54D8D3B34C}" srcOrd="0" destOrd="0" presId="urn:microsoft.com/office/officeart/2016/7/layout/RepeatingBendingProcessNew"/>
    <dgm:cxn modelId="{77120629-480D-FB48-B7BD-CCBC781D9859}" type="presParOf" srcId="{748A6F0C-525D-534B-9D93-029F12397257}" destId="{489097D1-CE50-DC40-937D-FE35393D926F}" srcOrd="6" destOrd="0" presId="urn:microsoft.com/office/officeart/2016/7/layout/RepeatingBendingProcessNew"/>
    <dgm:cxn modelId="{A3692F91-3733-624F-8B2A-75BE55012C16}" type="presParOf" srcId="{748A6F0C-525D-534B-9D93-029F12397257}" destId="{74000746-6A8E-134D-8EDD-5D9393FD6460}" srcOrd="7" destOrd="0" presId="urn:microsoft.com/office/officeart/2016/7/layout/RepeatingBendingProcessNew"/>
    <dgm:cxn modelId="{60D21BCF-012D-B44B-87CF-079BAD64C241}" type="presParOf" srcId="{74000746-6A8E-134D-8EDD-5D9393FD6460}" destId="{399FD0E2-8B48-5B48-87B0-BFEB8F9471E1}" srcOrd="0" destOrd="0" presId="urn:microsoft.com/office/officeart/2016/7/layout/RepeatingBendingProcessNew"/>
    <dgm:cxn modelId="{B9FBB5A8-202A-6349-AA1A-CE93AA205BC1}" type="presParOf" srcId="{748A6F0C-525D-534B-9D93-029F12397257}" destId="{FEA4B239-55B8-334A-B6D2-758516141B9F}" srcOrd="8" destOrd="0" presId="urn:microsoft.com/office/officeart/2016/7/layout/RepeatingBendingProcessNew"/>
    <dgm:cxn modelId="{0E24A782-F1B7-2749-868C-661CED409CA2}" type="presParOf" srcId="{748A6F0C-525D-534B-9D93-029F12397257}" destId="{8489B785-0FDC-DE4D-975D-188EF55EA9C2}" srcOrd="9" destOrd="0" presId="urn:microsoft.com/office/officeart/2016/7/layout/RepeatingBendingProcessNew"/>
    <dgm:cxn modelId="{2F40D098-9A2F-E946-839E-8EEE79AB6465}" type="presParOf" srcId="{8489B785-0FDC-DE4D-975D-188EF55EA9C2}" destId="{7D08B0C9-E0F7-074E-ACDC-91E07FEE4A7D}" srcOrd="0" destOrd="0" presId="urn:microsoft.com/office/officeart/2016/7/layout/RepeatingBendingProcessNew"/>
    <dgm:cxn modelId="{03B5AD5E-3D04-BF44-932E-646B7325D8DC}" type="presParOf" srcId="{748A6F0C-525D-534B-9D93-029F12397257}" destId="{84A07CCD-4E3C-E241-9E81-E0EE8548B564}"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0F0317-DB5A-4065-9F3D-4B6909771207}"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B77112B0-D68A-4F15-AF8E-8DEFD9F161AA}">
      <dgm:prSet/>
      <dgm:spPr/>
      <dgm:t>
        <a:bodyPr/>
        <a:lstStyle/>
        <a:p>
          <a:r>
            <a:rPr lang="en-IN"/>
            <a:t>The model created 2 clusters:</a:t>
          </a:r>
          <a:endParaRPr lang="en-US"/>
        </a:p>
      </dgm:t>
    </dgm:pt>
    <dgm:pt modelId="{E3C90CE4-2A57-485A-9C22-94DA357B3D1D}" type="parTrans" cxnId="{F10FD859-753A-4CAD-84AC-1F2320A06C91}">
      <dgm:prSet/>
      <dgm:spPr/>
      <dgm:t>
        <a:bodyPr/>
        <a:lstStyle/>
        <a:p>
          <a:endParaRPr lang="en-US"/>
        </a:p>
      </dgm:t>
    </dgm:pt>
    <dgm:pt modelId="{18603B9D-D667-4952-B021-8E5028A45E47}" type="sibTrans" cxnId="{F10FD859-753A-4CAD-84AC-1F2320A06C91}">
      <dgm:prSet/>
      <dgm:spPr/>
      <dgm:t>
        <a:bodyPr/>
        <a:lstStyle/>
        <a:p>
          <a:endParaRPr lang="en-US"/>
        </a:p>
      </dgm:t>
    </dgm:pt>
    <dgm:pt modelId="{1D69953E-D45E-4050-B87D-2515D93ED0C3}">
      <dgm:prSet/>
      <dgm:spPr/>
      <dgm:t>
        <a:bodyPr/>
        <a:lstStyle/>
        <a:p>
          <a:r>
            <a:rPr lang="en-IN" b="1"/>
            <a:t>Cluster 0</a:t>
          </a:r>
          <a:r>
            <a:rPr lang="en-IN"/>
            <a:t>: 412 instances (41% of data)</a:t>
          </a:r>
          <a:endParaRPr lang="en-US"/>
        </a:p>
      </dgm:t>
    </dgm:pt>
    <dgm:pt modelId="{F2F04F06-9F14-46DC-9D70-195DC14C0DC1}" type="parTrans" cxnId="{10F4F26A-770B-4DF2-A067-8D6573A2F7F5}">
      <dgm:prSet/>
      <dgm:spPr/>
      <dgm:t>
        <a:bodyPr/>
        <a:lstStyle/>
        <a:p>
          <a:endParaRPr lang="en-US"/>
        </a:p>
      </dgm:t>
    </dgm:pt>
    <dgm:pt modelId="{742DD3AB-4A87-4873-BEE8-8C1D71C78761}" type="sibTrans" cxnId="{10F4F26A-770B-4DF2-A067-8D6573A2F7F5}">
      <dgm:prSet/>
      <dgm:spPr/>
      <dgm:t>
        <a:bodyPr/>
        <a:lstStyle/>
        <a:p>
          <a:endParaRPr lang="en-US"/>
        </a:p>
      </dgm:t>
    </dgm:pt>
    <dgm:pt modelId="{589E49C9-A9F7-445B-82FE-4DA8C6EB9E8C}">
      <dgm:prSet/>
      <dgm:spPr/>
      <dgm:t>
        <a:bodyPr/>
        <a:lstStyle/>
        <a:p>
          <a:r>
            <a:rPr lang="en-IN" b="1"/>
            <a:t>Cluster 1</a:t>
          </a:r>
          <a:r>
            <a:rPr lang="en-IN"/>
            <a:t>: 588 instances (59% of data)</a:t>
          </a:r>
          <a:endParaRPr lang="en-US"/>
        </a:p>
      </dgm:t>
    </dgm:pt>
    <dgm:pt modelId="{7EAC3C2F-0633-4611-B567-3601E71DA1DB}" type="parTrans" cxnId="{4E1036CC-C6A8-4F55-96CC-DDD58034C328}">
      <dgm:prSet/>
      <dgm:spPr/>
      <dgm:t>
        <a:bodyPr/>
        <a:lstStyle/>
        <a:p>
          <a:endParaRPr lang="en-US"/>
        </a:p>
      </dgm:t>
    </dgm:pt>
    <dgm:pt modelId="{A75C86DE-4566-4D21-A26D-F45C6296D249}" type="sibTrans" cxnId="{4E1036CC-C6A8-4F55-96CC-DDD58034C328}">
      <dgm:prSet/>
      <dgm:spPr/>
      <dgm:t>
        <a:bodyPr/>
        <a:lstStyle/>
        <a:p>
          <a:endParaRPr lang="en-US"/>
        </a:p>
      </dgm:t>
    </dgm:pt>
    <dgm:pt modelId="{33E353AB-4E77-4A1B-8741-D22F8265EE19}">
      <dgm:prSet/>
      <dgm:spPr/>
      <dgm:t>
        <a:bodyPr/>
        <a:lstStyle/>
        <a:p>
          <a:r>
            <a:rPr lang="en-IN" b="1"/>
            <a:t>Key Insights</a:t>
          </a:r>
          <a:endParaRPr lang="en-US"/>
        </a:p>
      </dgm:t>
    </dgm:pt>
    <dgm:pt modelId="{7AA2EB62-5611-49AA-83DC-F7265BF04D2B}" type="parTrans" cxnId="{D26D0DCE-68D2-46DA-8EF2-543DDDC788D0}">
      <dgm:prSet/>
      <dgm:spPr/>
      <dgm:t>
        <a:bodyPr/>
        <a:lstStyle/>
        <a:p>
          <a:endParaRPr lang="en-US"/>
        </a:p>
      </dgm:t>
    </dgm:pt>
    <dgm:pt modelId="{D5AE921A-AC57-476F-A8C3-7B39942D16E4}" type="sibTrans" cxnId="{D26D0DCE-68D2-46DA-8EF2-543DDDC788D0}">
      <dgm:prSet/>
      <dgm:spPr/>
      <dgm:t>
        <a:bodyPr/>
        <a:lstStyle/>
        <a:p>
          <a:endParaRPr lang="en-US"/>
        </a:p>
      </dgm:t>
    </dgm:pt>
    <dgm:pt modelId="{A01292A1-F03B-4EEA-BD44-166C187B332F}">
      <dgm:prSet/>
      <dgm:spPr/>
      <dgm:t>
        <a:bodyPr/>
        <a:lstStyle/>
        <a:p>
          <a:r>
            <a:rPr lang="en-IN" b="1"/>
            <a:t>Cluster 0</a:t>
          </a:r>
          <a:r>
            <a:rPr lang="en-IN"/>
            <a:t>:</a:t>
          </a:r>
          <a:endParaRPr lang="en-US"/>
        </a:p>
      </dgm:t>
    </dgm:pt>
    <dgm:pt modelId="{6BD99F4A-CD72-47D6-AD20-CCB4029786FC}" type="parTrans" cxnId="{4B9A9096-3EEB-4622-9C0A-AD60030B4C43}">
      <dgm:prSet/>
      <dgm:spPr/>
      <dgm:t>
        <a:bodyPr/>
        <a:lstStyle/>
        <a:p>
          <a:endParaRPr lang="en-US"/>
        </a:p>
      </dgm:t>
    </dgm:pt>
    <dgm:pt modelId="{10AEC860-E881-4B9D-99F4-C67DB0825600}" type="sibTrans" cxnId="{4B9A9096-3EEB-4622-9C0A-AD60030B4C43}">
      <dgm:prSet/>
      <dgm:spPr/>
      <dgm:t>
        <a:bodyPr/>
        <a:lstStyle/>
        <a:p>
          <a:endParaRPr lang="en-US"/>
        </a:p>
      </dgm:t>
    </dgm:pt>
    <dgm:pt modelId="{E4E4A90F-E213-4578-8019-6D20495D92BE}">
      <dgm:prSet/>
      <dgm:spPr/>
      <dgm:t>
        <a:bodyPr/>
        <a:lstStyle/>
        <a:p>
          <a:r>
            <a:rPr lang="en-IN" b="1"/>
            <a:t>TB Incidence</a:t>
          </a:r>
          <a:r>
            <a:rPr lang="en-IN"/>
            <a:t>: Lower average rate (2.9)</a:t>
          </a:r>
          <a:endParaRPr lang="en-US"/>
        </a:p>
      </dgm:t>
    </dgm:pt>
    <dgm:pt modelId="{D8C3A68B-A8D2-4DE2-9E6C-B43DE1FB1AD1}" type="parTrans" cxnId="{C1A5F13C-958C-4E15-94C6-986C28AD0420}">
      <dgm:prSet/>
      <dgm:spPr/>
      <dgm:t>
        <a:bodyPr/>
        <a:lstStyle/>
        <a:p>
          <a:endParaRPr lang="en-US"/>
        </a:p>
      </dgm:t>
    </dgm:pt>
    <dgm:pt modelId="{1DEBB92E-86BE-4E39-B10E-191CC009A0A0}" type="sibTrans" cxnId="{C1A5F13C-958C-4E15-94C6-986C28AD0420}">
      <dgm:prSet/>
      <dgm:spPr/>
      <dgm:t>
        <a:bodyPr/>
        <a:lstStyle/>
        <a:p>
          <a:endParaRPr lang="en-US"/>
        </a:p>
      </dgm:t>
    </dgm:pt>
    <dgm:pt modelId="{5AF79C02-9262-43BE-BF33-065EFFC17AF1}">
      <dgm:prSet/>
      <dgm:spPr/>
      <dgm:t>
        <a:bodyPr/>
        <a:lstStyle/>
        <a:p>
          <a:r>
            <a:rPr lang="en-IN" b="1"/>
            <a:t>Mortality</a:t>
          </a:r>
          <a:r>
            <a:rPr lang="en-IN"/>
            <a:t>: Higher in 50-69 age group; moderate in 15-49; very low in other age groups</a:t>
          </a:r>
          <a:endParaRPr lang="en-US"/>
        </a:p>
      </dgm:t>
    </dgm:pt>
    <dgm:pt modelId="{4466B62B-1EA1-435C-9E87-FB2ED05ECE7A}" type="parTrans" cxnId="{74941DF4-3441-45B7-B14A-E0ABFD7C2CA1}">
      <dgm:prSet/>
      <dgm:spPr/>
      <dgm:t>
        <a:bodyPr/>
        <a:lstStyle/>
        <a:p>
          <a:endParaRPr lang="en-US"/>
        </a:p>
      </dgm:t>
    </dgm:pt>
    <dgm:pt modelId="{5B95F053-F80F-4408-8F80-667184978FAA}" type="sibTrans" cxnId="{74941DF4-3441-45B7-B14A-E0ABFD7C2CA1}">
      <dgm:prSet/>
      <dgm:spPr/>
      <dgm:t>
        <a:bodyPr/>
        <a:lstStyle/>
        <a:p>
          <a:endParaRPr lang="en-US"/>
        </a:p>
      </dgm:t>
    </dgm:pt>
    <dgm:pt modelId="{4C471AD2-3F2D-4A0E-B72B-807CE4DFA63A}">
      <dgm:prSet/>
      <dgm:spPr/>
      <dgm:t>
        <a:bodyPr/>
        <a:lstStyle/>
        <a:p>
          <a:r>
            <a:rPr lang="en-IN" b="1"/>
            <a:t>Treatment Success</a:t>
          </a:r>
          <a:r>
            <a:rPr lang="en-IN"/>
            <a:t>: High for MDR (79%) and XDR TB (100%)</a:t>
          </a:r>
          <a:endParaRPr lang="en-US"/>
        </a:p>
      </dgm:t>
    </dgm:pt>
    <dgm:pt modelId="{F885B5AE-2A1A-4335-9242-8A1B70CB396A}" type="parTrans" cxnId="{33A4BE92-AA98-4B4F-AC16-A12D08CE89BE}">
      <dgm:prSet/>
      <dgm:spPr/>
      <dgm:t>
        <a:bodyPr/>
        <a:lstStyle/>
        <a:p>
          <a:endParaRPr lang="en-US"/>
        </a:p>
      </dgm:t>
    </dgm:pt>
    <dgm:pt modelId="{C0BE75A4-2888-461C-9B6D-DE0BF23F18DB}" type="sibTrans" cxnId="{33A4BE92-AA98-4B4F-AC16-A12D08CE89BE}">
      <dgm:prSet/>
      <dgm:spPr/>
      <dgm:t>
        <a:bodyPr/>
        <a:lstStyle/>
        <a:p>
          <a:endParaRPr lang="en-US"/>
        </a:p>
      </dgm:t>
    </dgm:pt>
    <dgm:pt modelId="{099C6EC7-6950-457B-9FE7-A191928ACDAA}">
      <dgm:prSet/>
      <dgm:spPr/>
      <dgm:t>
        <a:bodyPr/>
        <a:lstStyle/>
        <a:p>
          <a:r>
            <a:rPr lang="en-IN" b="1"/>
            <a:t>Cluster 1</a:t>
          </a:r>
          <a:r>
            <a:rPr lang="en-IN"/>
            <a:t>:</a:t>
          </a:r>
          <a:endParaRPr lang="en-US"/>
        </a:p>
      </dgm:t>
    </dgm:pt>
    <dgm:pt modelId="{B87A5EF9-EFCF-46BE-B811-C7B4E1441906}" type="parTrans" cxnId="{A9B78472-C4C7-4DC6-9BF0-CE63FFFF7886}">
      <dgm:prSet/>
      <dgm:spPr/>
      <dgm:t>
        <a:bodyPr/>
        <a:lstStyle/>
        <a:p>
          <a:endParaRPr lang="en-US"/>
        </a:p>
      </dgm:t>
    </dgm:pt>
    <dgm:pt modelId="{76C6C7AB-F49A-46D6-ADF9-C6A8F7EFC593}" type="sibTrans" cxnId="{A9B78472-C4C7-4DC6-9BF0-CE63FFFF7886}">
      <dgm:prSet/>
      <dgm:spPr/>
      <dgm:t>
        <a:bodyPr/>
        <a:lstStyle/>
        <a:p>
          <a:endParaRPr lang="en-US"/>
        </a:p>
      </dgm:t>
    </dgm:pt>
    <dgm:pt modelId="{A6A84E67-B042-4C82-A125-BBADE3C53351}">
      <dgm:prSet/>
      <dgm:spPr/>
      <dgm:t>
        <a:bodyPr/>
        <a:lstStyle/>
        <a:p>
          <a:r>
            <a:rPr lang="en-IN" b="1"/>
            <a:t>TB Incidence</a:t>
          </a:r>
          <a:r>
            <a:rPr lang="en-IN"/>
            <a:t>: Higher average rate (3.5)</a:t>
          </a:r>
          <a:endParaRPr lang="en-US"/>
        </a:p>
      </dgm:t>
    </dgm:pt>
    <dgm:pt modelId="{9F8CFB08-1D8C-45A2-BB3D-8AD22642002F}" type="parTrans" cxnId="{6A730015-E027-4A0B-84A5-BD6CEEAAED92}">
      <dgm:prSet/>
      <dgm:spPr/>
      <dgm:t>
        <a:bodyPr/>
        <a:lstStyle/>
        <a:p>
          <a:endParaRPr lang="en-US"/>
        </a:p>
      </dgm:t>
    </dgm:pt>
    <dgm:pt modelId="{F7CA9D1A-7D00-45C1-8005-7612EE08FF8F}" type="sibTrans" cxnId="{6A730015-E027-4A0B-84A5-BD6CEEAAED92}">
      <dgm:prSet/>
      <dgm:spPr/>
      <dgm:t>
        <a:bodyPr/>
        <a:lstStyle/>
        <a:p>
          <a:endParaRPr lang="en-US"/>
        </a:p>
      </dgm:t>
    </dgm:pt>
    <dgm:pt modelId="{79D50AED-8E58-42C9-82E0-C24C7AD89575}">
      <dgm:prSet/>
      <dgm:spPr/>
      <dgm:t>
        <a:bodyPr/>
        <a:lstStyle/>
        <a:p>
          <a:r>
            <a:rPr lang="en-IN" b="1"/>
            <a:t>Mortality</a:t>
          </a:r>
          <a:r>
            <a:rPr lang="en-IN"/>
            <a:t>: Higher in 50-69 age group; slightly higher in younger (15-49) and older (70+) groups</a:t>
          </a:r>
          <a:endParaRPr lang="en-US"/>
        </a:p>
      </dgm:t>
    </dgm:pt>
    <dgm:pt modelId="{DC217B44-36B4-4AFE-BF24-6B6B47962E17}" type="parTrans" cxnId="{56B9256C-C3CD-445F-8C42-523FC2EA53C7}">
      <dgm:prSet/>
      <dgm:spPr/>
      <dgm:t>
        <a:bodyPr/>
        <a:lstStyle/>
        <a:p>
          <a:endParaRPr lang="en-US"/>
        </a:p>
      </dgm:t>
    </dgm:pt>
    <dgm:pt modelId="{972FBD4A-43C1-4929-B485-FE637779E919}" type="sibTrans" cxnId="{56B9256C-C3CD-445F-8C42-523FC2EA53C7}">
      <dgm:prSet/>
      <dgm:spPr/>
      <dgm:t>
        <a:bodyPr/>
        <a:lstStyle/>
        <a:p>
          <a:endParaRPr lang="en-US"/>
        </a:p>
      </dgm:t>
    </dgm:pt>
    <dgm:pt modelId="{23B7CC95-F45E-40E0-8828-533BF09F6958}">
      <dgm:prSet/>
      <dgm:spPr/>
      <dgm:t>
        <a:bodyPr/>
        <a:lstStyle/>
        <a:p>
          <a:r>
            <a:rPr lang="en-IN" b="1"/>
            <a:t>Treatment Success</a:t>
          </a:r>
          <a:r>
            <a:rPr lang="en-IN"/>
            <a:t>: High for MDR (79%) and XDR TB (100%)</a:t>
          </a:r>
          <a:endParaRPr lang="en-US"/>
        </a:p>
      </dgm:t>
    </dgm:pt>
    <dgm:pt modelId="{3D7926F0-89F6-4484-B75F-5C936028450D}" type="parTrans" cxnId="{BFB0C97D-E07A-4574-9712-D2FDDC0E1543}">
      <dgm:prSet/>
      <dgm:spPr/>
      <dgm:t>
        <a:bodyPr/>
        <a:lstStyle/>
        <a:p>
          <a:endParaRPr lang="en-US"/>
        </a:p>
      </dgm:t>
    </dgm:pt>
    <dgm:pt modelId="{16FA5F7D-6C46-4A38-ADDC-601E4AEB7187}" type="sibTrans" cxnId="{BFB0C97D-E07A-4574-9712-D2FDDC0E1543}">
      <dgm:prSet/>
      <dgm:spPr/>
      <dgm:t>
        <a:bodyPr/>
        <a:lstStyle/>
        <a:p>
          <a:endParaRPr lang="en-US"/>
        </a:p>
      </dgm:t>
    </dgm:pt>
    <dgm:pt modelId="{B04DDDE2-C60C-0046-9235-D91D527638A7}" type="pres">
      <dgm:prSet presAssocID="{990F0317-DB5A-4065-9F3D-4B6909771207}" presName="linear" presStyleCnt="0">
        <dgm:presLayoutVars>
          <dgm:dir/>
          <dgm:animLvl val="lvl"/>
          <dgm:resizeHandles val="exact"/>
        </dgm:presLayoutVars>
      </dgm:prSet>
      <dgm:spPr/>
    </dgm:pt>
    <dgm:pt modelId="{3BB5FE81-0FF7-5B49-9913-B291D4BB82CA}" type="pres">
      <dgm:prSet presAssocID="{B77112B0-D68A-4F15-AF8E-8DEFD9F161AA}" presName="parentLin" presStyleCnt="0"/>
      <dgm:spPr/>
    </dgm:pt>
    <dgm:pt modelId="{B3477B88-043D-FC4B-91E4-0CEC83271BD0}" type="pres">
      <dgm:prSet presAssocID="{B77112B0-D68A-4F15-AF8E-8DEFD9F161AA}" presName="parentLeftMargin" presStyleLbl="node1" presStyleIdx="0" presStyleCnt="6"/>
      <dgm:spPr/>
    </dgm:pt>
    <dgm:pt modelId="{46C702BD-ABBC-7142-9EF4-4C021E414EB8}" type="pres">
      <dgm:prSet presAssocID="{B77112B0-D68A-4F15-AF8E-8DEFD9F161AA}" presName="parentText" presStyleLbl="node1" presStyleIdx="0" presStyleCnt="6">
        <dgm:presLayoutVars>
          <dgm:chMax val="0"/>
          <dgm:bulletEnabled val="1"/>
        </dgm:presLayoutVars>
      </dgm:prSet>
      <dgm:spPr/>
    </dgm:pt>
    <dgm:pt modelId="{10D079C5-3218-0A4C-A14D-864E927F3D3E}" type="pres">
      <dgm:prSet presAssocID="{B77112B0-D68A-4F15-AF8E-8DEFD9F161AA}" presName="negativeSpace" presStyleCnt="0"/>
      <dgm:spPr/>
    </dgm:pt>
    <dgm:pt modelId="{DD7D32BE-87D8-3E4F-95E9-1DFA42CE184E}" type="pres">
      <dgm:prSet presAssocID="{B77112B0-D68A-4F15-AF8E-8DEFD9F161AA}" presName="childText" presStyleLbl="conFgAcc1" presStyleIdx="0" presStyleCnt="6">
        <dgm:presLayoutVars>
          <dgm:bulletEnabled val="1"/>
        </dgm:presLayoutVars>
      </dgm:prSet>
      <dgm:spPr/>
    </dgm:pt>
    <dgm:pt modelId="{6E0E7155-2E38-0942-8157-28F1A9469D8E}" type="pres">
      <dgm:prSet presAssocID="{18603B9D-D667-4952-B021-8E5028A45E47}" presName="spaceBetweenRectangles" presStyleCnt="0"/>
      <dgm:spPr/>
    </dgm:pt>
    <dgm:pt modelId="{F494FE9C-CE04-8D4A-A530-10AA8B013E99}" type="pres">
      <dgm:prSet presAssocID="{1D69953E-D45E-4050-B87D-2515D93ED0C3}" presName="parentLin" presStyleCnt="0"/>
      <dgm:spPr/>
    </dgm:pt>
    <dgm:pt modelId="{232F487D-3459-5149-8AE3-C06440323BA4}" type="pres">
      <dgm:prSet presAssocID="{1D69953E-D45E-4050-B87D-2515D93ED0C3}" presName="parentLeftMargin" presStyleLbl="node1" presStyleIdx="0" presStyleCnt="6"/>
      <dgm:spPr/>
    </dgm:pt>
    <dgm:pt modelId="{E3BDC03F-117B-AC46-9D49-1A2FD7412736}" type="pres">
      <dgm:prSet presAssocID="{1D69953E-D45E-4050-B87D-2515D93ED0C3}" presName="parentText" presStyleLbl="node1" presStyleIdx="1" presStyleCnt="6">
        <dgm:presLayoutVars>
          <dgm:chMax val="0"/>
          <dgm:bulletEnabled val="1"/>
        </dgm:presLayoutVars>
      </dgm:prSet>
      <dgm:spPr/>
    </dgm:pt>
    <dgm:pt modelId="{BACBD9FC-D6AD-7B45-8236-08DD78AA3AAE}" type="pres">
      <dgm:prSet presAssocID="{1D69953E-D45E-4050-B87D-2515D93ED0C3}" presName="negativeSpace" presStyleCnt="0"/>
      <dgm:spPr/>
    </dgm:pt>
    <dgm:pt modelId="{A059B264-1825-9A48-BF48-59B1134B6695}" type="pres">
      <dgm:prSet presAssocID="{1D69953E-D45E-4050-B87D-2515D93ED0C3}" presName="childText" presStyleLbl="conFgAcc1" presStyleIdx="1" presStyleCnt="6">
        <dgm:presLayoutVars>
          <dgm:bulletEnabled val="1"/>
        </dgm:presLayoutVars>
      </dgm:prSet>
      <dgm:spPr/>
    </dgm:pt>
    <dgm:pt modelId="{B87669F3-DAEC-874B-85E9-53D6347356A4}" type="pres">
      <dgm:prSet presAssocID="{742DD3AB-4A87-4873-BEE8-8C1D71C78761}" presName="spaceBetweenRectangles" presStyleCnt="0"/>
      <dgm:spPr/>
    </dgm:pt>
    <dgm:pt modelId="{F5D59DBF-F335-2A4A-A4B5-31A807A5C309}" type="pres">
      <dgm:prSet presAssocID="{589E49C9-A9F7-445B-82FE-4DA8C6EB9E8C}" presName="parentLin" presStyleCnt="0"/>
      <dgm:spPr/>
    </dgm:pt>
    <dgm:pt modelId="{D0E525E1-FEA6-7D40-BE89-797076200427}" type="pres">
      <dgm:prSet presAssocID="{589E49C9-A9F7-445B-82FE-4DA8C6EB9E8C}" presName="parentLeftMargin" presStyleLbl="node1" presStyleIdx="1" presStyleCnt="6"/>
      <dgm:spPr/>
    </dgm:pt>
    <dgm:pt modelId="{4AD1A685-6140-BA40-932B-DDE1DFCC4C0F}" type="pres">
      <dgm:prSet presAssocID="{589E49C9-A9F7-445B-82FE-4DA8C6EB9E8C}" presName="parentText" presStyleLbl="node1" presStyleIdx="2" presStyleCnt="6">
        <dgm:presLayoutVars>
          <dgm:chMax val="0"/>
          <dgm:bulletEnabled val="1"/>
        </dgm:presLayoutVars>
      </dgm:prSet>
      <dgm:spPr/>
    </dgm:pt>
    <dgm:pt modelId="{D8013F59-FF23-C943-A2DA-AA70D29D652E}" type="pres">
      <dgm:prSet presAssocID="{589E49C9-A9F7-445B-82FE-4DA8C6EB9E8C}" presName="negativeSpace" presStyleCnt="0"/>
      <dgm:spPr/>
    </dgm:pt>
    <dgm:pt modelId="{816CF834-0E2E-4240-9B52-388A491B2342}" type="pres">
      <dgm:prSet presAssocID="{589E49C9-A9F7-445B-82FE-4DA8C6EB9E8C}" presName="childText" presStyleLbl="conFgAcc1" presStyleIdx="2" presStyleCnt="6">
        <dgm:presLayoutVars>
          <dgm:bulletEnabled val="1"/>
        </dgm:presLayoutVars>
      </dgm:prSet>
      <dgm:spPr/>
    </dgm:pt>
    <dgm:pt modelId="{82A62131-EE9E-E941-AEEE-BF6604398BC4}" type="pres">
      <dgm:prSet presAssocID="{A75C86DE-4566-4D21-A26D-F45C6296D249}" presName="spaceBetweenRectangles" presStyleCnt="0"/>
      <dgm:spPr/>
    </dgm:pt>
    <dgm:pt modelId="{D48888A3-15B7-7F47-9C89-A1D01351106E}" type="pres">
      <dgm:prSet presAssocID="{33E353AB-4E77-4A1B-8741-D22F8265EE19}" presName="parentLin" presStyleCnt="0"/>
      <dgm:spPr/>
    </dgm:pt>
    <dgm:pt modelId="{542605CC-1963-FF47-8888-3BB2AA5955A1}" type="pres">
      <dgm:prSet presAssocID="{33E353AB-4E77-4A1B-8741-D22F8265EE19}" presName="parentLeftMargin" presStyleLbl="node1" presStyleIdx="2" presStyleCnt="6"/>
      <dgm:spPr/>
    </dgm:pt>
    <dgm:pt modelId="{2DE70961-5917-604C-BC46-EAD8C95482A8}" type="pres">
      <dgm:prSet presAssocID="{33E353AB-4E77-4A1B-8741-D22F8265EE19}" presName="parentText" presStyleLbl="node1" presStyleIdx="3" presStyleCnt="6">
        <dgm:presLayoutVars>
          <dgm:chMax val="0"/>
          <dgm:bulletEnabled val="1"/>
        </dgm:presLayoutVars>
      </dgm:prSet>
      <dgm:spPr/>
    </dgm:pt>
    <dgm:pt modelId="{56F9A288-4E9E-0049-8549-FC18B98673D8}" type="pres">
      <dgm:prSet presAssocID="{33E353AB-4E77-4A1B-8741-D22F8265EE19}" presName="negativeSpace" presStyleCnt="0"/>
      <dgm:spPr/>
    </dgm:pt>
    <dgm:pt modelId="{2B958C1B-2E71-FA4A-8F10-F04D7C0EB091}" type="pres">
      <dgm:prSet presAssocID="{33E353AB-4E77-4A1B-8741-D22F8265EE19}" presName="childText" presStyleLbl="conFgAcc1" presStyleIdx="3" presStyleCnt="6">
        <dgm:presLayoutVars>
          <dgm:bulletEnabled val="1"/>
        </dgm:presLayoutVars>
      </dgm:prSet>
      <dgm:spPr/>
    </dgm:pt>
    <dgm:pt modelId="{FFEE8E52-6B94-5F41-965A-B6FC0861BF08}" type="pres">
      <dgm:prSet presAssocID="{D5AE921A-AC57-476F-A8C3-7B39942D16E4}" presName="spaceBetweenRectangles" presStyleCnt="0"/>
      <dgm:spPr/>
    </dgm:pt>
    <dgm:pt modelId="{DF9D67E7-0283-184A-A8AA-DC8F1A3BC7B7}" type="pres">
      <dgm:prSet presAssocID="{A01292A1-F03B-4EEA-BD44-166C187B332F}" presName="parentLin" presStyleCnt="0"/>
      <dgm:spPr/>
    </dgm:pt>
    <dgm:pt modelId="{B22F874E-0F95-1946-8FA4-533D23984341}" type="pres">
      <dgm:prSet presAssocID="{A01292A1-F03B-4EEA-BD44-166C187B332F}" presName="parentLeftMargin" presStyleLbl="node1" presStyleIdx="3" presStyleCnt="6"/>
      <dgm:spPr/>
    </dgm:pt>
    <dgm:pt modelId="{65714DB1-4283-4A45-868B-8AE3FBDC63CD}" type="pres">
      <dgm:prSet presAssocID="{A01292A1-F03B-4EEA-BD44-166C187B332F}" presName="parentText" presStyleLbl="node1" presStyleIdx="4" presStyleCnt="6">
        <dgm:presLayoutVars>
          <dgm:chMax val="0"/>
          <dgm:bulletEnabled val="1"/>
        </dgm:presLayoutVars>
      </dgm:prSet>
      <dgm:spPr/>
    </dgm:pt>
    <dgm:pt modelId="{EF64139C-7DF6-014D-8CCF-B26C71173139}" type="pres">
      <dgm:prSet presAssocID="{A01292A1-F03B-4EEA-BD44-166C187B332F}" presName="negativeSpace" presStyleCnt="0"/>
      <dgm:spPr/>
    </dgm:pt>
    <dgm:pt modelId="{03723F4C-6D7D-2A47-8A05-8A9285FD1C7D}" type="pres">
      <dgm:prSet presAssocID="{A01292A1-F03B-4EEA-BD44-166C187B332F}" presName="childText" presStyleLbl="conFgAcc1" presStyleIdx="4" presStyleCnt="6">
        <dgm:presLayoutVars>
          <dgm:bulletEnabled val="1"/>
        </dgm:presLayoutVars>
      </dgm:prSet>
      <dgm:spPr/>
    </dgm:pt>
    <dgm:pt modelId="{C5160088-FE13-BC47-8D90-20751F0B299C}" type="pres">
      <dgm:prSet presAssocID="{10AEC860-E881-4B9D-99F4-C67DB0825600}" presName="spaceBetweenRectangles" presStyleCnt="0"/>
      <dgm:spPr/>
    </dgm:pt>
    <dgm:pt modelId="{1E496F5D-5AA1-1942-B14F-3B484B64EF44}" type="pres">
      <dgm:prSet presAssocID="{099C6EC7-6950-457B-9FE7-A191928ACDAA}" presName="parentLin" presStyleCnt="0"/>
      <dgm:spPr/>
    </dgm:pt>
    <dgm:pt modelId="{7701B2A2-89F8-3A42-ACF7-6BE1AB718CCA}" type="pres">
      <dgm:prSet presAssocID="{099C6EC7-6950-457B-9FE7-A191928ACDAA}" presName="parentLeftMargin" presStyleLbl="node1" presStyleIdx="4" presStyleCnt="6"/>
      <dgm:spPr/>
    </dgm:pt>
    <dgm:pt modelId="{71C77096-8121-AD45-8AA4-4C7D74AF1110}" type="pres">
      <dgm:prSet presAssocID="{099C6EC7-6950-457B-9FE7-A191928ACDAA}" presName="parentText" presStyleLbl="node1" presStyleIdx="5" presStyleCnt="6">
        <dgm:presLayoutVars>
          <dgm:chMax val="0"/>
          <dgm:bulletEnabled val="1"/>
        </dgm:presLayoutVars>
      </dgm:prSet>
      <dgm:spPr/>
    </dgm:pt>
    <dgm:pt modelId="{0839F605-9A1B-CF40-8676-889ADC34A169}" type="pres">
      <dgm:prSet presAssocID="{099C6EC7-6950-457B-9FE7-A191928ACDAA}" presName="negativeSpace" presStyleCnt="0"/>
      <dgm:spPr/>
    </dgm:pt>
    <dgm:pt modelId="{1F25719E-A6F4-5547-9E0D-80B1B384DF94}" type="pres">
      <dgm:prSet presAssocID="{099C6EC7-6950-457B-9FE7-A191928ACDAA}" presName="childText" presStyleLbl="conFgAcc1" presStyleIdx="5" presStyleCnt="6">
        <dgm:presLayoutVars>
          <dgm:bulletEnabled val="1"/>
        </dgm:presLayoutVars>
      </dgm:prSet>
      <dgm:spPr/>
    </dgm:pt>
  </dgm:ptLst>
  <dgm:cxnLst>
    <dgm:cxn modelId="{6A730015-E027-4A0B-84A5-BD6CEEAAED92}" srcId="{099C6EC7-6950-457B-9FE7-A191928ACDAA}" destId="{A6A84E67-B042-4C82-A125-BBADE3C53351}" srcOrd="0" destOrd="0" parTransId="{9F8CFB08-1D8C-45A2-BB3D-8AD22642002F}" sibTransId="{F7CA9D1A-7D00-45C1-8005-7612EE08FF8F}"/>
    <dgm:cxn modelId="{9A5A7B17-BF50-CA4D-A3A1-30E8946B84AF}" type="presOf" srcId="{5AF79C02-9262-43BE-BF33-065EFFC17AF1}" destId="{03723F4C-6D7D-2A47-8A05-8A9285FD1C7D}" srcOrd="0" destOrd="1" presId="urn:microsoft.com/office/officeart/2005/8/layout/list1"/>
    <dgm:cxn modelId="{18DDE820-2605-D74E-90C5-38EC6199E1CC}" type="presOf" srcId="{1D69953E-D45E-4050-B87D-2515D93ED0C3}" destId="{232F487D-3459-5149-8AE3-C06440323BA4}" srcOrd="0" destOrd="0" presId="urn:microsoft.com/office/officeart/2005/8/layout/list1"/>
    <dgm:cxn modelId="{E0D86828-D818-D242-BA66-76FA6A8BD1D7}" type="presOf" srcId="{23B7CC95-F45E-40E0-8828-533BF09F6958}" destId="{1F25719E-A6F4-5547-9E0D-80B1B384DF94}" srcOrd="0" destOrd="2" presId="urn:microsoft.com/office/officeart/2005/8/layout/list1"/>
    <dgm:cxn modelId="{761FBC2E-CC8A-C14A-A527-781930D60BE8}" type="presOf" srcId="{589E49C9-A9F7-445B-82FE-4DA8C6EB9E8C}" destId="{4AD1A685-6140-BA40-932B-DDE1DFCC4C0F}" srcOrd="1" destOrd="0" presId="urn:microsoft.com/office/officeart/2005/8/layout/list1"/>
    <dgm:cxn modelId="{C1A5F13C-958C-4E15-94C6-986C28AD0420}" srcId="{A01292A1-F03B-4EEA-BD44-166C187B332F}" destId="{E4E4A90F-E213-4578-8019-6D20495D92BE}" srcOrd="0" destOrd="0" parTransId="{D8C3A68B-A8D2-4DE2-9E6C-B43DE1FB1AD1}" sibTransId="{1DEBB92E-86BE-4E39-B10E-191CC009A0A0}"/>
    <dgm:cxn modelId="{8B1C6448-2579-9B43-A059-610D56E8DBBF}" type="presOf" srcId="{1D69953E-D45E-4050-B87D-2515D93ED0C3}" destId="{E3BDC03F-117B-AC46-9D49-1A2FD7412736}" srcOrd="1" destOrd="0" presId="urn:microsoft.com/office/officeart/2005/8/layout/list1"/>
    <dgm:cxn modelId="{F10FD859-753A-4CAD-84AC-1F2320A06C91}" srcId="{990F0317-DB5A-4065-9F3D-4B6909771207}" destId="{B77112B0-D68A-4F15-AF8E-8DEFD9F161AA}" srcOrd="0" destOrd="0" parTransId="{E3C90CE4-2A57-485A-9C22-94DA357B3D1D}" sibTransId="{18603B9D-D667-4952-B021-8E5028A45E47}"/>
    <dgm:cxn modelId="{A80AC25D-EFD5-8A4B-8143-19FCC5359F7C}" type="presOf" srcId="{A01292A1-F03B-4EEA-BD44-166C187B332F}" destId="{65714DB1-4283-4A45-868B-8AE3FBDC63CD}" srcOrd="1" destOrd="0" presId="urn:microsoft.com/office/officeart/2005/8/layout/list1"/>
    <dgm:cxn modelId="{9095C465-020B-8D4D-A353-806FB5011580}" type="presOf" srcId="{B77112B0-D68A-4F15-AF8E-8DEFD9F161AA}" destId="{46C702BD-ABBC-7142-9EF4-4C021E414EB8}" srcOrd="1" destOrd="0" presId="urn:microsoft.com/office/officeart/2005/8/layout/list1"/>
    <dgm:cxn modelId="{10F4F26A-770B-4DF2-A067-8D6573A2F7F5}" srcId="{990F0317-DB5A-4065-9F3D-4B6909771207}" destId="{1D69953E-D45E-4050-B87D-2515D93ED0C3}" srcOrd="1" destOrd="0" parTransId="{F2F04F06-9F14-46DC-9D70-195DC14C0DC1}" sibTransId="{742DD3AB-4A87-4873-BEE8-8C1D71C78761}"/>
    <dgm:cxn modelId="{56B9256C-C3CD-445F-8C42-523FC2EA53C7}" srcId="{099C6EC7-6950-457B-9FE7-A191928ACDAA}" destId="{79D50AED-8E58-42C9-82E0-C24C7AD89575}" srcOrd="1" destOrd="0" parTransId="{DC217B44-36B4-4AFE-BF24-6B6B47962E17}" sibTransId="{972FBD4A-43C1-4929-B485-FE637779E919}"/>
    <dgm:cxn modelId="{A9B78472-C4C7-4DC6-9BF0-CE63FFFF7886}" srcId="{990F0317-DB5A-4065-9F3D-4B6909771207}" destId="{099C6EC7-6950-457B-9FE7-A191928ACDAA}" srcOrd="5" destOrd="0" parTransId="{B87A5EF9-EFCF-46BE-B811-C7B4E1441906}" sibTransId="{76C6C7AB-F49A-46D6-ADF9-C6A8F7EFC593}"/>
    <dgm:cxn modelId="{BFB0C97D-E07A-4574-9712-D2FDDC0E1543}" srcId="{099C6EC7-6950-457B-9FE7-A191928ACDAA}" destId="{23B7CC95-F45E-40E0-8828-533BF09F6958}" srcOrd="2" destOrd="0" parTransId="{3D7926F0-89F6-4484-B75F-5C936028450D}" sibTransId="{16FA5F7D-6C46-4A38-ADDC-601E4AEB7187}"/>
    <dgm:cxn modelId="{EB7E6C88-EDEF-0F4A-B2A4-3D760438B9D5}" type="presOf" srcId="{4C471AD2-3F2D-4A0E-B72B-807CE4DFA63A}" destId="{03723F4C-6D7D-2A47-8A05-8A9285FD1C7D}" srcOrd="0" destOrd="2" presId="urn:microsoft.com/office/officeart/2005/8/layout/list1"/>
    <dgm:cxn modelId="{736BA48A-7C29-7C44-9FA4-8EB2941602FD}" type="presOf" srcId="{990F0317-DB5A-4065-9F3D-4B6909771207}" destId="{B04DDDE2-C60C-0046-9235-D91D527638A7}" srcOrd="0" destOrd="0" presId="urn:microsoft.com/office/officeart/2005/8/layout/list1"/>
    <dgm:cxn modelId="{B39C548E-5684-C943-B890-166B2BA8EFAD}" type="presOf" srcId="{A6A84E67-B042-4C82-A125-BBADE3C53351}" destId="{1F25719E-A6F4-5547-9E0D-80B1B384DF94}" srcOrd="0" destOrd="0" presId="urn:microsoft.com/office/officeart/2005/8/layout/list1"/>
    <dgm:cxn modelId="{E5CC8490-95D9-4C45-930B-79246230F329}" type="presOf" srcId="{E4E4A90F-E213-4578-8019-6D20495D92BE}" destId="{03723F4C-6D7D-2A47-8A05-8A9285FD1C7D}" srcOrd="0" destOrd="0" presId="urn:microsoft.com/office/officeart/2005/8/layout/list1"/>
    <dgm:cxn modelId="{33A4BE92-AA98-4B4F-AC16-A12D08CE89BE}" srcId="{A01292A1-F03B-4EEA-BD44-166C187B332F}" destId="{4C471AD2-3F2D-4A0E-B72B-807CE4DFA63A}" srcOrd="2" destOrd="0" parTransId="{F885B5AE-2A1A-4335-9242-8A1B70CB396A}" sibTransId="{C0BE75A4-2888-461C-9B6D-DE0BF23F18DB}"/>
    <dgm:cxn modelId="{4B9A9096-3EEB-4622-9C0A-AD60030B4C43}" srcId="{990F0317-DB5A-4065-9F3D-4B6909771207}" destId="{A01292A1-F03B-4EEA-BD44-166C187B332F}" srcOrd="4" destOrd="0" parTransId="{6BD99F4A-CD72-47D6-AD20-CCB4029786FC}" sibTransId="{10AEC860-E881-4B9D-99F4-C67DB0825600}"/>
    <dgm:cxn modelId="{66A8C199-4F64-B649-9359-9735E76B533E}" type="presOf" srcId="{589E49C9-A9F7-445B-82FE-4DA8C6EB9E8C}" destId="{D0E525E1-FEA6-7D40-BE89-797076200427}" srcOrd="0" destOrd="0" presId="urn:microsoft.com/office/officeart/2005/8/layout/list1"/>
    <dgm:cxn modelId="{029093A8-D575-114D-A8CE-7A9F6BE92C9C}" type="presOf" srcId="{A01292A1-F03B-4EEA-BD44-166C187B332F}" destId="{B22F874E-0F95-1946-8FA4-533D23984341}" srcOrd="0" destOrd="0" presId="urn:microsoft.com/office/officeart/2005/8/layout/list1"/>
    <dgm:cxn modelId="{A069AFA8-5B4F-F640-BD16-5D4F0BFEB3EA}" type="presOf" srcId="{099C6EC7-6950-457B-9FE7-A191928ACDAA}" destId="{7701B2A2-89F8-3A42-ACF7-6BE1AB718CCA}" srcOrd="0" destOrd="0" presId="urn:microsoft.com/office/officeart/2005/8/layout/list1"/>
    <dgm:cxn modelId="{B6214DAB-154E-4C4B-BE9C-BC269B1456FC}" type="presOf" srcId="{79D50AED-8E58-42C9-82E0-C24C7AD89575}" destId="{1F25719E-A6F4-5547-9E0D-80B1B384DF94}" srcOrd="0" destOrd="1" presId="urn:microsoft.com/office/officeart/2005/8/layout/list1"/>
    <dgm:cxn modelId="{DB060EB1-DF89-EB4A-B393-EB86EC608577}" type="presOf" srcId="{B77112B0-D68A-4F15-AF8E-8DEFD9F161AA}" destId="{B3477B88-043D-FC4B-91E4-0CEC83271BD0}" srcOrd="0" destOrd="0" presId="urn:microsoft.com/office/officeart/2005/8/layout/list1"/>
    <dgm:cxn modelId="{A701FCB8-DF5B-5F44-8C56-93AE1F19B89E}" type="presOf" srcId="{33E353AB-4E77-4A1B-8741-D22F8265EE19}" destId="{2DE70961-5917-604C-BC46-EAD8C95482A8}" srcOrd="1" destOrd="0" presId="urn:microsoft.com/office/officeart/2005/8/layout/list1"/>
    <dgm:cxn modelId="{27C917CB-7E96-094B-841A-4944FFBDEEE0}" type="presOf" srcId="{099C6EC7-6950-457B-9FE7-A191928ACDAA}" destId="{71C77096-8121-AD45-8AA4-4C7D74AF1110}" srcOrd="1" destOrd="0" presId="urn:microsoft.com/office/officeart/2005/8/layout/list1"/>
    <dgm:cxn modelId="{4E1036CC-C6A8-4F55-96CC-DDD58034C328}" srcId="{990F0317-DB5A-4065-9F3D-4B6909771207}" destId="{589E49C9-A9F7-445B-82FE-4DA8C6EB9E8C}" srcOrd="2" destOrd="0" parTransId="{7EAC3C2F-0633-4611-B567-3601E71DA1DB}" sibTransId="{A75C86DE-4566-4D21-A26D-F45C6296D249}"/>
    <dgm:cxn modelId="{D26D0DCE-68D2-46DA-8EF2-543DDDC788D0}" srcId="{990F0317-DB5A-4065-9F3D-4B6909771207}" destId="{33E353AB-4E77-4A1B-8741-D22F8265EE19}" srcOrd="3" destOrd="0" parTransId="{7AA2EB62-5611-49AA-83DC-F7265BF04D2B}" sibTransId="{D5AE921A-AC57-476F-A8C3-7B39942D16E4}"/>
    <dgm:cxn modelId="{74941DF4-3441-45B7-B14A-E0ABFD7C2CA1}" srcId="{A01292A1-F03B-4EEA-BD44-166C187B332F}" destId="{5AF79C02-9262-43BE-BF33-065EFFC17AF1}" srcOrd="1" destOrd="0" parTransId="{4466B62B-1EA1-435C-9E87-FB2ED05ECE7A}" sibTransId="{5B95F053-F80F-4408-8F80-667184978FAA}"/>
    <dgm:cxn modelId="{67BEE6FF-0156-B04D-8349-66A05B84DCAA}" type="presOf" srcId="{33E353AB-4E77-4A1B-8741-D22F8265EE19}" destId="{542605CC-1963-FF47-8888-3BB2AA5955A1}" srcOrd="0" destOrd="0" presId="urn:microsoft.com/office/officeart/2005/8/layout/list1"/>
    <dgm:cxn modelId="{731A65D5-0698-D84D-9EB5-A2C8CA246117}" type="presParOf" srcId="{B04DDDE2-C60C-0046-9235-D91D527638A7}" destId="{3BB5FE81-0FF7-5B49-9913-B291D4BB82CA}" srcOrd="0" destOrd="0" presId="urn:microsoft.com/office/officeart/2005/8/layout/list1"/>
    <dgm:cxn modelId="{E948F0E0-A835-9D44-8BF7-FAB263B7B04C}" type="presParOf" srcId="{3BB5FE81-0FF7-5B49-9913-B291D4BB82CA}" destId="{B3477B88-043D-FC4B-91E4-0CEC83271BD0}" srcOrd="0" destOrd="0" presId="urn:microsoft.com/office/officeart/2005/8/layout/list1"/>
    <dgm:cxn modelId="{A55C0D34-A360-BD4C-ADFB-B65CEF8B3351}" type="presParOf" srcId="{3BB5FE81-0FF7-5B49-9913-B291D4BB82CA}" destId="{46C702BD-ABBC-7142-9EF4-4C021E414EB8}" srcOrd="1" destOrd="0" presId="urn:microsoft.com/office/officeart/2005/8/layout/list1"/>
    <dgm:cxn modelId="{B2743291-D19B-1845-A093-2BA04EAD033C}" type="presParOf" srcId="{B04DDDE2-C60C-0046-9235-D91D527638A7}" destId="{10D079C5-3218-0A4C-A14D-864E927F3D3E}" srcOrd="1" destOrd="0" presId="urn:microsoft.com/office/officeart/2005/8/layout/list1"/>
    <dgm:cxn modelId="{7C77781F-7E25-B043-914F-BE229D5403F6}" type="presParOf" srcId="{B04DDDE2-C60C-0046-9235-D91D527638A7}" destId="{DD7D32BE-87D8-3E4F-95E9-1DFA42CE184E}" srcOrd="2" destOrd="0" presId="urn:microsoft.com/office/officeart/2005/8/layout/list1"/>
    <dgm:cxn modelId="{DF9289A8-CEEB-024F-92CD-F832FBFCB876}" type="presParOf" srcId="{B04DDDE2-C60C-0046-9235-D91D527638A7}" destId="{6E0E7155-2E38-0942-8157-28F1A9469D8E}" srcOrd="3" destOrd="0" presId="urn:microsoft.com/office/officeart/2005/8/layout/list1"/>
    <dgm:cxn modelId="{8CDD62AD-E0B6-3948-9E2A-010ECDEE6552}" type="presParOf" srcId="{B04DDDE2-C60C-0046-9235-D91D527638A7}" destId="{F494FE9C-CE04-8D4A-A530-10AA8B013E99}" srcOrd="4" destOrd="0" presId="urn:microsoft.com/office/officeart/2005/8/layout/list1"/>
    <dgm:cxn modelId="{2CEE19AA-6784-FF45-A67E-B73305ED19A8}" type="presParOf" srcId="{F494FE9C-CE04-8D4A-A530-10AA8B013E99}" destId="{232F487D-3459-5149-8AE3-C06440323BA4}" srcOrd="0" destOrd="0" presId="urn:microsoft.com/office/officeart/2005/8/layout/list1"/>
    <dgm:cxn modelId="{C7B32C09-B197-5F48-A578-CDC501854857}" type="presParOf" srcId="{F494FE9C-CE04-8D4A-A530-10AA8B013E99}" destId="{E3BDC03F-117B-AC46-9D49-1A2FD7412736}" srcOrd="1" destOrd="0" presId="urn:microsoft.com/office/officeart/2005/8/layout/list1"/>
    <dgm:cxn modelId="{42FE4B74-CE23-4C48-9606-DBA9EF319738}" type="presParOf" srcId="{B04DDDE2-C60C-0046-9235-D91D527638A7}" destId="{BACBD9FC-D6AD-7B45-8236-08DD78AA3AAE}" srcOrd="5" destOrd="0" presId="urn:microsoft.com/office/officeart/2005/8/layout/list1"/>
    <dgm:cxn modelId="{DEA6F18B-76C9-B84D-9134-1A5932456767}" type="presParOf" srcId="{B04DDDE2-C60C-0046-9235-D91D527638A7}" destId="{A059B264-1825-9A48-BF48-59B1134B6695}" srcOrd="6" destOrd="0" presId="urn:microsoft.com/office/officeart/2005/8/layout/list1"/>
    <dgm:cxn modelId="{2DAB7FFE-C996-6C40-B082-2C52E37A26B1}" type="presParOf" srcId="{B04DDDE2-C60C-0046-9235-D91D527638A7}" destId="{B87669F3-DAEC-874B-85E9-53D6347356A4}" srcOrd="7" destOrd="0" presId="urn:microsoft.com/office/officeart/2005/8/layout/list1"/>
    <dgm:cxn modelId="{171BE66B-B722-6941-937D-AB2D68B8648C}" type="presParOf" srcId="{B04DDDE2-C60C-0046-9235-D91D527638A7}" destId="{F5D59DBF-F335-2A4A-A4B5-31A807A5C309}" srcOrd="8" destOrd="0" presId="urn:microsoft.com/office/officeart/2005/8/layout/list1"/>
    <dgm:cxn modelId="{C75000BB-CE83-C748-85B1-42CC3498928B}" type="presParOf" srcId="{F5D59DBF-F335-2A4A-A4B5-31A807A5C309}" destId="{D0E525E1-FEA6-7D40-BE89-797076200427}" srcOrd="0" destOrd="0" presId="urn:microsoft.com/office/officeart/2005/8/layout/list1"/>
    <dgm:cxn modelId="{0457DA5F-2E30-534D-BD05-DF2C6FAF95E1}" type="presParOf" srcId="{F5D59DBF-F335-2A4A-A4B5-31A807A5C309}" destId="{4AD1A685-6140-BA40-932B-DDE1DFCC4C0F}" srcOrd="1" destOrd="0" presId="urn:microsoft.com/office/officeart/2005/8/layout/list1"/>
    <dgm:cxn modelId="{47D8C20C-800A-0549-8313-A154B122568A}" type="presParOf" srcId="{B04DDDE2-C60C-0046-9235-D91D527638A7}" destId="{D8013F59-FF23-C943-A2DA-AA70D29D652E}" srcOrd="9" destOrd="0" presId="urn:microsoft.com/office/officeart/2005/8/layout/list1"/>
    <dgm:cxn modelId="{80DD166D-F19D-8F4C-8E3F-DEB079C7D9A5}" type="presParOf" srcId="{B04DDDE2-C60C-0046-9235-D91D527638A7}" destId="{816CF834-0E2E-4240-9B52-388A491B2342}" srcOrd="10" destOrd="0" presId="urn:microsoft.com/office/officeart/2005/8/layout/list1"/>
    <dgm:cxn modelId="{B2F0E7C1-F1F2-0346-A39B-BAF34767583D}" type="presParOf" srcId="{B04DDDE2-C60C-0046-9235-D91D527638A7}" destId="{82A62131-EE9E-E941-AEEE-BF6604398BC4}" srcOrd="11" destOrd="0" presId="urn:microsoft.com/office/officeart/2005/8/layout/list1"/>
    <dgm:cxn modelId="{47770F1E-57D0-EB4C-9451-4CB3CDB3527B}" type="presParOf" srcId="{B04DDDE2-C60C-0046-9235-D91D527638A7}" destId="{D48888A3-15B7-7F47-9C89-A1D01351106E}" srcOrd="12" destOrd="0" presId="urn:microsoft.com/office/officeart/2005/8/layout/list1"/>
    <dgm:cxn modelId="{F4A713EF-B205-224D-A360-434BE12B455A}" type="presParOf" srcId="{D48888A3-15B7-7F47-9C89-A1D01351106E}" destId="{542605CC-1963-FF47-8888-3BB2AA5955A1}" srcOrd="0" destOrd="0" presId="urn:microsoft.com/office/officeart/2005/8/layout/list1"/>
    <dgm:cxn modelId="{39CDC191-FBCE-B243-B409-48F80DAB9A1D}" type="presParOf" srcId="{D48888A3-15B7-7F47-9C89-A1D01351106E}" destId="{2DE70961-5917-604C-BC46-EAD8C95482A8}" srcOrd="1" destOrd="0" presId="urn:microsoft.com/office/officeart/2005/8/layout/list1"/>
    <dgm:cxn modelId="{AD19C3CE-4333-434B-84A2-D8CE541D15B3}" type="presParOf" srcId="{B04DDDE2-C60C-0046-9235-D91D527638A7}" destId="{56F9A288-4E9E-0049-8549-FC18B98673D8}" srcOrd="13" destOrd="0" presId="urn:microsoft.com/office/officeart/2005/8/layout/list1"/>
    <dgm:cxn modelId="{9C8A699C-C6FF-8244-90D3-9AE3B4310BB1}" type="presParOf" srcId="{B04DDDE2-C60C-0046-9235-D91D527638A7}" destId="{2B958C1B-2E71-FA4A-8F10-F04D7C0EB091}" srcOrd="14" destOrd="0" presId="urn:microsoft.com/office/officeart/2005/8/layout/list1"/>
    <dgm:cxn modelId="{CC4B2AE5-E73E-9641-97FF-4F97F4EA82A9}" type="presParOf" srcId="{B04DDDE2-C60C-0046-9235-D91D527638A7}" destId="{FFEE8E52-6B94-5F41-965A-B6FC0861BF08}" srcOrd="15" destOrd="0" presId="urn:microsoft.com/office/officeart/2005/8/layout/list1"/>
    <dgm:cxn modelId="{0982FE38-AAD1-904E-BD5D-3DD81CC5C5C1}" type="presParOf" srcId="{B04DDDE2-C60C-0046-9235-D91D527638A7}" destId="{DF9D67E7-0283-184A-A8AA-DC8F1A3BC7B7}" srcOrd="16" destOrd="0" presId="urn:microsoft.com/office/officeart/2005/8/layout/list1"/>
    <dgm:cxn modelId="{ECCEB8D1-B88D-244D-9BF4-5B07CB4ECDD3}" type="presParOf" srcId="{DF9D67E7-0283-184A-A8AA-DC8F1A3BC7B7}" destId="{B22F874E-0F95-1946-8FA4-533D23984341}" srcOrd="0" destOrd="0" presId="urn:microsoft.com/office/officeart/2005/8/layout/list1"/>
    <dgm:cxn modelId="{42063D35-8E33-7D45-B7B3-ED077BC9EC51}" type="presParOf" srcId="{DF9D67E7-0283-184A-A8AA-DC8F1A3BC7B7}" destId="{65714DB1-4283-4A45-868B-8AE3FBDC63CD}" srcOrd="1" destOrd="0" presId="urn:microsoft.com/office/officeart/2005/8/layout/list1"/>
    <dgm:cxn modelId="{006F77F0-B987-4043-8AD7-CDF7C95FD16D}" type="presParOf" srcId="{B04DDDE2-C60C-0046-9235-D91D527638A7}" destId="{EF64139C-7DF6-014D-8CCF-B26C71173139}" srcOrd="17" destOrd="0" presId="urn:microsoft.com/office/officeart/2005/8/layout/list1"/>
    <dgm:cxn modelId="{140F5199-CADF-DE48-B90C-E77874251057}" type="presParOf" srcId="{B04DDDE2-C60C-0046-9235-D91D527638A7}" destId="{03723F4C-6D7D-2A47-8A05-8A9285FD1C7D}" srcOrd="18" destOrd="0" presId="urn:microsoft.com/office/officeart/2005/8/layout/list1"/>
    <dgm:cxn modelId="{54FC1484-4D89-3346-96C4-963B9B29B12B}" type="presParOf" srcId="{B04DDDE2-C60C-0046-9235-D91D527638A7}" destId="{C5160088-FE13-BC47-8D90-20751F0B299C}" srcOrd="19" destOrd="0" presId="urn:microsoft.com/office/officeart/2005/8/layout/list1"/>
    <dgm:cxn modelId="{A5BA52C9-86D3-CF4B-ABD9-C7025335F0BE}" type="presParOf" srcId="{B04DDDE2-C60C-0046-9235-D91D527638A7}" destId="{1E496F5D-5AA1-1942-B14F-3B484B64EF44}" srcOrd="20" destOrd="0" presId="urn:microsoft.com/office/officeart/2005/8/layout/list1"/>
    <dgm:cxn modelId="{64C26021-1DBA-AB42-95E3-3FEAF08C823D}" type="presParOf" srcId="{1E496F5D-5AA1-1942-B14F-3B484B64EF44}" destId="{7701B2A2-89F8-3A42-ACF7-6BE1AB718CCA}" srcOrd="0" destOrd="0" presId="urn:microsoft.com/office/officeart/2005/8/layout/list1"/>
    <dgm:cxn modelId="{5CF47362-B492-804B-B3DF-213612D70CBB}" type="presParOf" srcId="{1E496F5D-5AA1-1942-B14F-3B484B64EF44}" destId="{71C77096-8121-AD45-8AA4-4C7D74AF1110}" srcOrd="1" destOrd="0" presId="urn:microsoft.com/office/officeart/2005/8/layout/list1"/>
    <dgm:cxn modelId="{10A2C1EC-46B4-8346-BF95-378DD831C6FB}" type="presParOf" srcId="{B04DDDE2-C60C-0046-9235-D91D527638A7}" destId="{0839F605-9A1B-CF40-8676-889ADC34A169}" srcOrd="21" destOrd="0" presId="urn:microsoft.com/office/officeart/2005/8/layout/list1"/>
    <dgm:cxn modelId="{E9B862DF-24DE-3E4F-880C-9E239851FA75}" type="presParOf" srcId="{B04DDDE2-C60C-0046-9235-D91D527638A7}" destId="{1F25719E-A6F4-5547-9E0D-80B1B384DF94}"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E68C0-5F3C-7A4A-8565-EC4CEFE851D4}">
      <dsp:nvSpPr>
        <dsp:cNvPr id="0" name=""/>
        <dsp:cNvSpPr/>
      </dsp:nvSpPr>
      <dsp:spPr>
        <a:xfrm>
          <a:off x="0" y="10719"/>
          <a:ext cx="6545199" cy="1565021"/>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Removing Duplicates from the Data</a:t>
          </a:r>
        </a:p>
      </dsp:txBody>
      <dsp:txXfrm>
        <a:off x="76398" y="87117"/>
        <a:ext cx="6392403" cy="1412225"/>
      </dsp:txXfrm>
    </dsp:sp>
    <dsp:sp modelId="{F7A879D0-3879-C746-9431-38EC78896B87}">
      <dsp:nvSpPr>
        <dsp:cNvPr id="0" name=""/>
        <dsp:cNvSpPr/>
      </dsp:nvSpPr>
      <dsp:spPr>
        <a:xfrm>
          <a:off x="0" y="1627580"/>
          <a:ext cx="6545199" cy="1565021"/>
        </a:xfrm>
        <a:prstGeom prst="roundRect">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Removing the nulls from the Data</a:t>
          </a:r>
        </a:p>
      </dsp:txBody>
      <dsp:txXfrm>
        <a:off x="76398" y="1703978"/>
        <a:ext cx="6392403" cy="1412225"/>
      </dsp:txXfrm>
    </dsp:sp>
    <dsp:sp modelId="{3B0C43B6-5A09-304C-A3D8-14CF3824B38F}">
      <dsp:nvSpPr>
        <dsp:cNvPr id="0" name=""/>
        <dsp:cNvSpPr/>
      </dsp:nvSpPr>
      <dsp:spPr>
        <a:xfrm>
          <a:off x="0" y="3244441"/>
          <a:ext cx="6545199" cy="1565021"/>
        </a:xfrm>
        <a:prstGeom prst="roundRect">
          <a:avLst/>
        </a:prstGeom>
        <a:gradFill rotWithShape="0">
          <a:gsLst>
            <a:gs pos="0">
              <a:schemeClr val="accent2">
                <a:hueOff val="-3110147"/>
                <a:satOff val="-16453"/>
                <a:lumOff val="-6274"/>
                <a:alphaOff val="0"/>
                <a:tint val="98000"/>
                <a:lumMod val="100000"/>
              </a:schemeClr>
            </a:gs>
            <a:gs pos="100000">
              <a:schemeClr val="accent2">
                <a:hueOff val="-3110147"/>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Joining the 5 tables which have information like Country Name: Entity , Country Code , Incidence Rate of all Forms of Tuberculosis , Deaths  of all Forms of Tuberculosis in different Age Groups ,  Treatment Success rate of Tuberculosis in MDR , XDR variants , Case Detection Rates,  HIV -Incidence Rate in TB .</a:t>
          </a:r>
        </a:p>
      </dsp:txBody>
      <dsp:txXfrm>
        <a:off x="76398" y="3320839"/>
        <a:ext cx="6392403" cy="1412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9E03BA-6C46-B340-9DFF-E367386E2059}">
      <dsp:nvSpPr>
        <dsp:cNvPr id="0" name=""/>
        <dsp:cNvSpPr/>
      </dsp:nvSpPr>
      <dsp:spPr>
        <a:xfrm>
          <a:off x="0" y="0"/>
          <a:ext cx="6252608" cy="1234439"/>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  </a:t>
          </a:r>
          <a:r>
            <a:rPr lang="en-IN" sz="1800" b="1" kern="1200" dirty="0"/>
            <a:t>Persistent TB Burden</a:t>
          </a:r>
          <a:r>
            <a:rPr lang="en-IN" sz="1800" kern="1200" dirty="0"/>
            <a:t>: Eswatini consistently shows high TB incidence rates, indicating a severe ongoing challenge.</a:t>
          </a:r>
          <a:endParaRPr lang="en-US" sz="1800" kern="1200" dirty="0"/>
        </a:p>
      </dsp:txBody>
      <dsp:txXfrm>
        <a:off x="36155" y="36155"/>
        <a:ext cx="4776123" cy="1162129"/>
      </dsp:txXfrm>
    </dsp:sp>
    <dsp:sp modelId="{D724D12A-8E91-7649-BA2E-16DEC44EAC1A}">
      <dsp:nvSpPr>
        <dsp:cNvPr id="0" name=""/>
        <dsp:cNvSpPr/>
      </dsp:nvSpPr>
      <dsp:spPr>
        <a:xfrm>
          <a:off x="466915" y="1405889"/>
          <a:ext cx="6252608" cy="1234439"/>
        </a:xfrm>
        <a:prstGeom prst="roundRect">
          <a:avLst>
            <a:gd name="adj" fmla="val 10000"/>
          </a:avLst>
        </a:prstGeom>
        <a:gradFill rotWithShape="0">
          <a:gsLst>
            <a:gs pos="0">
              <a:schemeClr val="accent2">
                <a:hueOff val="-777537"/>
                <a:satOff val="-4113"/>
                <a:lumOff val="-1568"/>
                <a:alphaOff val="0"/>
                <a:tint val="98000"/>
                <a:lumMod val="100000"/>
              </a:schemeClr>
            </a:gs>
            <a:gs pos="100000">
              <a:schemeClr val="accent2">
                <a:hueOff val="-777537"/>
                <a:satOff val="-4113"/>
                <a:lumOff val="-1568"/>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  </a:t>
          </a:r>
          <a:r>
            <a:rPr lang="en-IN" sz="1800" b="1" kern="1200" dirty="0"/>
            <a:t>Significant HIV Prevalence</a:t>
          </a:r>
          <a:r>
            <a:rPr lang="en-IN" sz="1800" kern="1200" dirty="0"/>
            <a:t>: HIV prevalence among TB patients remains high, reinforcing the link between TB and HIV infections.</a:t>
          </a:r>
          <a:endParaRPr lang="en-US" sz="1800" kern="1200" dirty="0"/>
        </a:p>
      </dsp:txBody>
      <dsp:txXfrm>
        <a:off x="503070" y="1442044"/>
        <a:ext cx="4910997" cy="1162129"/>
      </dsp:txXfrm>
    </dsp:sp>
    <dsp:sp modelId="{1AC46AFD-A8AB-EE4E-BFA5-C120966529DB}">
      <dsp:nvSpPr>
        <dsp:cNvPr id="0" name=""/>
        <dsp:cNvSpPr/>
      </dsp:nvSpPr>
      <dsp:spPr>
        <a:xfrm>
          <a:off x="933831" y="2811779"/>
          <a:ext cx="6252608" cy="1234439"/>
        </a:xfrm>
        <a:prstGeom prst="roundRect">
          <a:avLst>
            <a:gd name="adj" fmla="val 10000"/>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  </a:t>
          </a:r>
          <a:r>
            <a:rPr lang="en-IN" sz="1800" b="1" kern="1200" dirty="0"/>
            <a:t>Strong Correlation</a:t>
          </a:r>
          <a:r>
            <a:rPr lang="en-IN" sz="1800" kern="1200" dirty="0"/>
            <a:t>: Correlation factors above 25 indicate a robust positive association between HIV prevalence and TB incidence, emphasizing the impact of HIV on TB dynamics.</a:t>
          </a:r>
          <a:endParaRPr lang="en-US" sz="1800" kern="1200" dirty="0"/>
        </a:p>
      </dsp:txBody>
      <dsp:txXfrm>
        <a:off x="969986" y="2847934"/>
        <a:ext cx="4910997" cy="1162129"/>
      </dsp:txXfrm>
    </dsp:sp>
    <dsp:sp modelId="{2D10D523-B5B4-6A4D-B34F-47E41E958E22}">
      <dsp:nvSpPr>
        <dsp:cNvPr id="0" name=""/>
        <dsp:cNvSpPr/>
      </dsp:nvSpPr>
      <dsp:spPr>
        <a:xfrm>
          <a:off x="1400746" y="4217669"/>
          <a:ext cx="6252608" cy="1234439"/>
        </a:xfrm>
        <a:prstGeom prst="roundRect">
          <a:avLst>
            <a:gd name="adj" fmla="val 10000"/>
          </a:avLst>
        </a:prstGeom>
        <a:gradFill rotWithShape="0">
          <a:gsLst>
            <a:gs pos="0">
              <a:schemeClr val="accent2">
                <a:hueOff val="-2332610"/>
                <a:satOff val="-12340"/>
                <a:lumOff val="-4705"/>
                <a:alphaOff val="0"/>
                <a:tint val="98000"/>
                <a:lumMod val="100000"/>
              </a:schemeClr>
            </a:gs>
            <a:gs pos="100000">
              <a:schemeClr val="accent2">
                <a:hueOff val="-2332610"/>
                <a:satOff val="-12340"/>
                <a:lumOff val="-470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  </a:t>
          </a:r>
          <a:r>
            <a:rPr lang="en-IN" sz="1800" b="1" kern="1200" dirty="0"/>
            <a:t>Stable Yearly Trends</a:t>
          </a:r>
          <a:r>
            <a:rPr lang="en-IN" sz="1800" kern="1200" dirty="0"/>
            <a:t>: Despite yearly variations in data, the correlation between HIV and TB remains strong, highlighting their interdependence.</a:t>
          </a:r>
          <a:endParaRPr lang="en-US" sz="1800" kern="1200" dirty="0"/>
        </a:p>
      </dsp:txBody>
      <dsp:txXfrm>
        <a:off x="1436901" y="4253824"/>
        <a:ext cx="4910997" cy="1162129"/>
      </dsp:txXfrm>
    </dsp:sp>
    <dsp:sp modelId="{DB55A2AE-89AF-9E4D-A710-1763D4AC1CB2}">
      <dsp:nvSpPr>
        <dsp:cNvPr id="0" name=""/>
        <dsp:cNvSpPr/>
      </dsp:nvSpPr>
      <dsp:spPr>
        <a:xfrm>
          <a:off x="1867662" y="5623559"/>
          <a:ext cx="6252608" cy="1234439"/>
        </a:xfrm>
        <a:prstGeom prst="roundRect">
          <a:avLst>
            <a:gd name="adj" fmla="val 10000"/>
          </a:avLst>
        </a:prstGeom>
        <a:gradFill rotWithShape="0">
          <a:gsLst>
            <a:gs pos="0">
              <a:schemeClr val="accent2">
                <a:hueOff val="-3110147"/>
                <a:satOff val="-16453"/>
                <a:lumOff val="-6274"/>
                <a:alphaOff val="0"/>
                <a:tint val="98000"/>
                <a:lumMod val="100000"/>
              </a:schemeClr>
            </a:gs>
            <a:gs pos="100000">
              <a:schemeClr val="accent2">
                <a:hueOff val="-3110147"/>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t>·  </a:t>
          </a:r>
          <a:r>
            <a:rPr lang="en-IN" sz="1800" b="1" kern="1200" dirty="0"/>
            <a:t>Public Health Strategy</a:t>
          </a:r>
          <a:r>
            <a:rPr lang="en-IN" sz="1800" kern="1200" dirty="0"/>
            <a:t>: The data supports integrated public health approaches to effectively manage both HIV and TB in Eswatini.</a:t>
          </a:r>
          <a:endParaRPr lang="en-US" sz="1800" kern="1200" dirty="0"/>
        </a:p>
      </dsp:txBody>
      <dsp:txXfrm>
        <a:off x="1903817" y="5659714"/>
        <a:ext cx="4910997" cy="1162129"/>
      </dsp:txXfrm>
    </dsp:sp>
    <dsp:sp modelId="{9FA591DB-E2AB-2D4C-A37E-FA33CF0D2DAE}">
      <dsp:nvSpPr>
        <dsp:cNvPr id="0" name=""/>
        <dsp:cNvSpPr/>
      </dsp:nvSpPr>
      <dsp:spPr>
        <a:xfrm>
          <a:off x="5450222" y="901826"/>
          <a:ext cx="802385" cy="802385"/>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630759" y="901826"/>
        <a:ext cx="441311" cy="603795"/>
      </dsp:txXfrm>
    </dsp:sp>
    <dsp:sp modelId="{0BB946FE-E251-8046-9CF5-C09835908DA9}">
      <dsp:nvSpPr>
        <dsp:cNvPr id="0" name=""/>
        <dsp:cNvSpPr/>
      </dsp:nvSpPr>
      <dsp:spPr>
        <a:xfrm>
          <a:off x="5917138" y="2307716"/>
          <a:ext cx="802385" cy="802385"/>
        </a:xfrm>
        <a:prstGeom prst="downArrow">
          <a:avLst>
            <a:gd name="adj1" fmla="val 55000"/>
            <a:gd name="adj2" fmla="val 45000"/>
          </a:avLst>
        </a:prstGeom>
        <a:solidFill>
          <a:schemeClr val="accent2">
            <a:tint val="40000"/>
            <a:alpha val="90000"/>
            <a:hueOff val="-1290454"/>
            <a:satOff val="-6377"/>
            <a:lumOff val="-642"/>
            <a:alphaOff val="0"/>
          </a:schemeClr>
        </a:solidFill>
        <a:ln w="9525" cap="rnd" cmpd="sng" algn="ctr">
          <a:solidFill>
            <a:schemeClr val="accent2">
              <a:tint val="40000"/>
              <a:alpha val="90000"/>
              <a:hueOff val="-1290454"/>
              <a:satOff val="-6377"/>
              <a:lumOff val="-64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097675" y="2307716"/>
        <a:ext cx="441311" cy="603795"/>
      </dsp:txXfrm>
    </dsp:sp>
    <dsp:sp modelId="{77CCE212-ACAF-164F-9246-7CF6E2CB3B6B}">
      <dsp:nvSpPr>
        <dsp:cNvPr id="0" name=""/>
        <dsp:cNvSpPr/>
      </dsp:nvSpPr>
      <dsp:spPr>
        <a:xfrm>
          <a:off x="6384053" y="3693032"/>
          <a:ext cx="802385" cy="802385"/>
        </a:xfrm>
        <a:prstGeom prst="downArrow">
          <a:avLst>
            <a:gd name="adj1" fmla="val 55000"/>
            <a:gd name="adj2" fmla="val 45000"/>
          </a:avLst>
        </a:prstGeom>
        <a:solidFill>
          <a:schemeClr val="accent2">
            <a:tint val="40000"/>
            <a:alpha val="90000"/>
            <a:hueOff val="-2580908"/>
            <a:satOff val="-12755"/>
            <a:lumOff val="-1283"/>
            <a:alphaOff val="0"/>
          </a:schemeClr>
        </a:solidFill>
        <a:ln w="9525" cap="rnd" cmpd="sng" algn="ctr">
          <a:solidFill>
            <a:schemeClr val="accent2">
              <a:tint val="40000"/>
              <a:alpha val="90000"/>
              <a:hueOff val="-2580908"/>
              <a:satOff val="-12755"/>
              <a:lumOff val="-128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564590" y="3693032"/>
        <a:ext cx="441311" cy="603795"/>
      </dsp:txXfrm>
    </dsp:sp>
    <dsp:sp modelId="{3DDC911F-96A2-614B-85CE-BD76079430B3}">
      <dsp:nvSpPr>
        <dsp:cNvPr id="0" name=""/>
        <dsp:cNvSpPr/>
      </dsp:nvSpPr>
      <dsp:spPr>
        <a:xfrm>
          <a:off x="6850969" y="5112638"/>
          <a:ext cx="802385" cy="802385"/>
        </a:xfrm>
        <a:prstGeom prst="downArrow">
          <a:avLst>
            <a:gd name="adj1" fmla="val 55000"/>
            <a:gd name="adj2" fmla="val 45000"/>
          </a:avLst>
        </a:prstGeom>
        <a:solidFill>
          <a:schemeClr val="accent2">
            <a:tint val="40000"/>
            <a:alpha val="90000"/>
            <a:hueOff val="-3871361"/>
            <a:satOff val="-19132"/>
            <a:lumOff val="-1925"/>
            <a:alphaOff val="0"/>
          </a:schemeClr>
        </a:solidFill>
        <a:ln w="9525" cap="rnd" cmpd="sng" algn="ctr">
          <a:solidFill>
            <a:schemeClr val="accent2">
              <a:tint val="40000"/>
              <a:alpha val="90000"/>
              <a:hueOff val="-3871361"/>
              <a:satOff val="-19132"/>
              <a:lumOff val="-19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031506" y="5112638"/>
        <a:ext cx="441311" cy="603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DF5B9-99E6-274A-8D0F-C8C261F1EDBE}">
      <dsp:nvSpPr>
        <dsp:cNvPr id="0" name=""/>
        <dsp:cNvSpPr/>
      </dsp:nvSpPr>
      <dsp:spPr>
        <a:xfrm>
          <a:off x="0" y="3028"/>
          <a:ext cx="7227825" cy="0"/>
        </a:xfrm>
        <a:prstGeom prst="lin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w="9525"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FFF6030-91C9-E142-A5AA-7852631DE8AC}">
      <dsp:nvSpPr>
        <dsp:cNvPr id="0" name=""/>
        <dsp:cNvSpPr/>
      </dsp:nvSpPr>
      <dsp:spPr>
        <a:xfrm>
          <a:off x="0" y="3028"/>
          <a:ext cx="7227825" cy="103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a:t>High MDR TB Treatment Success</a:t>
          </a:r>
          <a:r>
            <a:rPr lang="en-IN" sz="2000" kern="1200"/>
            <a:t>: Benin and Sweden excel in MDR TB treatment, with Benin achieving a 100% success rate, indicating effective management strategies.</a:t>
          </a:r>
          <a:endParaRPr lang="en-US" sz="2000" kern="1200"/>
        </a:p>
      </dsp:txBody>
      <dsp:txXfrm>
        <a:off x="0" y="3028"/>
        <a:ext cx="7227825" cy="1032659"/>
      </dsp:txXfrm>
    </dsp:sp>
    <dsp:sp modelId="{9D620E8C-7740-0A44-B132-B136F8BD8526}">
      <dsp:nvSpPr>
        <dsp:cNvPr id="0" name=""/>
        <dsp:cNvSpPr/>
      </dsp:nvSpPr>
      <dsp:spPr>
        <a:xfrm>
          <a:off x="0" y="1035688"/>
          <a:ext cx="7227825" cy="0"/>
        </a:xfrm>
        <a:prstGeom prst="lin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w="9525"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5081E84-4874-E947-AD33-F88FDA68E332}">
      <dsp:nvSpPr>
        <dsp:cNvPr id="0" name=""/>
        <dsp:cNvSpPr/>
      </dsp:nvSpPr>
      <dsp:spPr>
        <a:xfrm>
          <a:off x="0" y="1035688"/>
          <a:ext cx="7227825" cy="103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a:t>Variable XDR TB Success Rates</a:t>
          </a:r>
          <a:r>
            <a:rPr lang="en-IN" sz="2000" kern="1200"/>
            <a:t>: Significant variation exists in XDR TB treatment success, with Sweden at 60% and Haiti at 0%, reflecting disparities in treatment capabilities.</a:t>
          </a:r>
          <a:endParaRPr lang="en-US" sz="2000" kern="1200"/>
        </a:p>
      </dsp:txBody>
      <dsp:txXfrm>
        <a:off x="0" y="1035688"/>
        <a:ext cx="7227825" cy="1032659"/>
      </dsp:txXfrm>
    </dsp:sp>
    <dsp:sp modelId="{F12B3438-79A9-8F4D-90E0-C708BC7D99C6}">
      <dsp:nvSpPr>
        <dsp:cNvPr id="0" name=""/>
        <dsp:cNvSpPr/>
      </dsp:nvSpPr>
      <dsp:spPr>
        <a:xfrm>
          <a:off x="0" y="2068348"/>
          <a:ext cx="7227825" cy="0"/>
        </a:xfrm>
        <a:prstGeom prst="lin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w="9525"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4865074-C57F-3B40-A5FC-71BD6EBE5AF3}">
      <dsp:nvSpPr>
        <dsp:cNvPr id="0" name=""/>
        <dsp:cNvSpPr/>
      </dsp:nvSpPr>
      <dsp:spPr>
        <a:xfrm>
          <a:off x="0" y="2068348"/>
          <a:ext cx="7227825" cy="103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a:t>Effective New TB Case Management</a:t>
          </a:r>
          <a:r>
            <a:rPr lang="en-IN" sz="2000" kern="1200"/>
            <a:t>: Countries like Benin lead with high success rates (88%) for new TB cases, showcasing strong initial treatment protocols.</a:t>
          </a:r>
          <a:endParaRPr lang="en-US" sz="2000" kern="1200"/>
        </a:p>
      </dsp:txBody>
      <dsp:txXfrm>
        <a:off x="0" y="2068348"/>
        <a:ext cx="7227825" cy="1032659"/>
      </dsp:txXfrm>
    </dsp:sp>
    <dsp:sp modelId="{9E9271E0-F73F-4A4E-A2E6-44C89406CBEA}">
      <dsp:nvSpPr>
        <dsp:cNvPr id="0" name=""/>
        <dsp:cNvSpPr/>
      </dsp:nvSpPr>
      <dsp:spPr>
        <a:xfrm>
          <a:off x="0" y="3101008"/>
          <a:ext cx="7227825" cy="0"/>
        </a:xfrm>
        <a:prstGeom prst="lin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w="9525"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AEFDFF7-9E05-F944-A58D-05AEAB644290}">
      <dsp:nvSpPr>
        <dsp:cNvPr id="0" name=""/>
        <dsp:cNvSpPr/>
      </dsp:nvSpPr>
      <dsp:spPr>
        <a:xfrm>
          <a:off x="0" y="3101007"/>
          <a:ext cx="7227825" cy="103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a:t>Challenges with Resistant TB</a:t>
          </a:r>
          <a:r>
            <a:rPr lang="en-IN" sz="2000" kern="1200"/>
            <a:t>: Countries such as Oman and Myanmar display lower success rates for resistant TB, underscoring the need for enhanced management approaches.</a:t>
          </a:r>
          <a:endParaRPr lang="en-US" sz="2000" kern="1200"/>
        </a:p>
      </dsp:txBody>
      <dsp:txXfrm>
        <a:off x="0" y="3101007"/>
        <a:ext cx="7227825" cy="1032659"/>
      </dsp:txXfrm>
    </dsp:sp>
    <dsp:sp modelId="{D6912E2A-1EE9-764F-8AB9-F101153C156A}">
      <dsp:nvSpPr>
        <dsp:cNvPr id="0" name=""/>
        <dsp:cNvSpPr/>
      </dsp:nvSpPr>
      <dsp:spPr>
        <a:xfrm>
          <a:off x="0" y="4133667"/>
          <a:ext cx="7227825" cy="0"/>
        </a:xfrm>
        <a:prstGeom prst="lin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w="9525"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75114D2-FFD7-E046-AAAE-D092BB17EA57}">
      <dsp:nvSpPr>
        <dsp:cNvPr id="0" name=""/>
        <dsp:cNvSpPr/>
      </dsp:nvSpPr>
      <dsp:spPr>
        <a:xfrm>
          <a:off x="0" y="4133667"/>
          <a:ext cx="7227825" cy="103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dirty="0"/>
            <a:t>Call for Targeted Interventions</a:t>
          </a:r>
          <a:r>
            <a:rPr lang="en-IN" sz="2000" kern="1200" dirty="0"/>
            <a:t>: The data highlights the need for specific health interventions to improve outcomes, particularly in countries with lower success rates for resistant TB.</a:t>
          </a:r>
          <a:endParaRPr lang="en-US" sz="2000" kern="1200" dirty="0"/>
        </a:p>
      </dsp:txBody>
      <dsp:txXfrm>
        <a:off x="0" y="4133667"/>
        <a:ext cx="7227825" cy="1032659"/>
      </dsp:txXfrm>
    </dsp:sp>
    <dsp:sp modelId="{87815CDE-A39E-EB4F-8A1B-CB6B6C8F75EC}">
      <dsp:nvSpPr>
        <dsp:cNvPr id="0" name=""/>
        <dsp:cNvSpPr/>
      </dsp:nvSpPr>
      <dsp:spPr>
        <a:xfrm>
          <a:off x="0" y="5166327"/>
          <a:ext cx="7227825" cy="0"/>
        </a:xfrm>
        <a:prstGeom prst="lin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w="9525"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9AFD8A2-EE6B-9F45-9BD2-C0E6D8B3777D}">
      <dsp:nvSpPr>
        <dsp:cNvPr id="0" name=""/>
        <dsp:cNvSpPr/>
      </dsp:nvSpPr>
      <dsp:spPr>
        <a:xfrm>
          <a:off x="0" y="5166327"/>
          <a:ext cx="7227825" cy="103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These insights can guide improvements in global TB management, particularly for resistant strains.</a:t>
          </a:r>
          <a:endParaRPr lang="en-US" sz="2000" kern="1200" dirty="0"/>
        </a:p>
      </dsp:txBody>
      <dsp:txXfrm>
        <a:off x="0" y="5166327"/>
        <a:ext cx="7227825" cy="10326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28979-A1DF-6044-A57E-72A910E4EDF4}">
      <dsp:nvSpPr>
        <dsp:cNvPr id="0" name=""/>
        <dsp:cNvSpPr/>
      </dsp:nvSpPr>
      <dsp:spPr>
        <a:xfrm>
          <a:off x="2748460" y="1333859"/>
          <a:ext cx="600283" cy="91440"/>
        </a:xfrm>
        <a:custGeom>
          <a:avLst/>
          <a:gdLst/>
          <a:ahLst/>
          <a:cxnLst/>
          <a:rect l="0" t="0" r="0" b="0"/>
          <a:pathLst>
            <a:path>
              <a:moveTo>
                <a:pt x="0" y="45720"/>
              </a:moveTo>
              <a:lnTo>
                <a:pt x="600283"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2829" y="1376425"/>
        <a:ext cx="31544" cy="6308"/>
      </dsp:txXfrm>
    </dsp:sp>
    <dsp:sp modelId="{7012E72F-F16B-6044-ADD4-DA7E2DCB6BF2}">
      <dsp:nvSpPr>
        <dsp:cNvPr id="0" name=""/>
        <dsp:cNvSpPr/>
      </dsp:nvSpPr>
      <dsp:spPr>
        <a:xfrm>
          <a:off x="7286" y="556687"/>
          <a:ext cx="2742973" cy="1645783"/>
        </a:xfrm>
        <a:prstGeom prst="rect">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4408" tIns="141085" rIns="134408" bIns="141085" numCol="1" spcCol="1270" anchor="ctr" anchorCtr="0">
          <a:noAutofit/>
        </a:bodyPr>
        <a:lstStyle/>
        <a:p>
          <a:pPr marL="0" lvl="0" indent="0" algn="ctr" defTabSz="577850">
            <a:lnSpc>
              <a:spcPct val="90000"/>
            </a:lnSpc>
            <a:spcBef>
              <a:spcPct val="0"/>
            </a:spcBef>
            <a:spcAft>
              <a:spcPct val="35000"/>
            </a:spcAft>
            <a:buNone/>
          </a:pPr>
          <a:r>
            <a:rPr lang="en-IN" sz="1300" kern="1200"/>
            <a:t>*All three models perform exceptionally well, with accuracies above 96%.</a:t>
          </a:r>
          <a:endParaRPr lang="en-US" sz="1300" kern="1200"/>
        </a:p>
      </dsp:txBody>
      <dsp:txXfrm>
        <a:off x="7286" y="556687"/>
        <a:ext cx="2742973" cy="1645783"/>
      </dsp:txXfrm>
    </dsp:sp>
    <dsp:sp modelId="{FBC1EEA6-1961-3A40-98F2-DE6DD755F61E}">
      <dsp:nvSpPr>
        <dsp:cNvPr id="0" name=""/>
        <dsp:cNvSpPr/>
      </dsp:nvSpPr>
      <dsp:spPr>
        <a:xfrm>
          <a:off x="6122317" y="1333859"/>
          <a:ext cx="600283" cy="91440"/>
        </a:xfrm>
        <a:custGeom>
          <a:avLst/>
          <a:gdLst/>
          <a:ahLst/>
          <a:cxnLst/>
          <a:rect l="0" t="0" r="0" b="0"/>
          <a:pathLst>
            <a:path>
              <a:moveTo>
                <a:pt x="0" y="45720"/>
              </a:moveTo>
              <a:lnTo>
                <a:pt x="600283"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06686" y="1376425"/>
        <a:ext cx="31544" cy="6308"/>
      </dsp:txXfrm>
    </dsp:sp>
    <dsp:sp modelId="{185A4136-285E-AC44-BE21-52374C87296A}">
      <dsp:nvSpPr>
        <dsp:cNvPr id="0" name=""/>
        <dsp:cNvSpPr/>
      </dsp:nvSpPr>
      <dsp:spPr>
        <a:xfrm>
          <a:off x="3381143" y="556687"/>
          <a:ext cx="2742973" cy="1645783"/>
        </a:xfrm>
        <a:prstGeom prst="rect">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4408" tIns="141085" rIns="134408" bIns="141085" numCol="1" spcCol="1270" anchor="ctr" anchorCtr="0">
          <a:noAutofit/>
        </a:bodyPr>
        <a:lstStyle/>
        <a:p>
          <a:pPr marL="0" lvl="0" indent="0" algn="ctr" defTabSz="577850">
            <a:lnSpc>
              <a:spcPct val="90000"/>
            </a:lnSpc>
            <a:spcBef>
              <a:spcPct val="0"/>
            </a:spcBef>
            <a:spcAft>
              <a:spcPct val="35000"/>
            </a:spcAft>
            <a:buNone/>
          </a:pPr>
          <a:r>
            <a:rPr lang="en-IN" sz="1300" kern="1200"/>
            <a:t>*Naive Bayes achieves perfect classification on this dataset, suggesting the features are highly indicative of the classes and likely follow the independence assumption of Naive Bayes.</a:t>
          </a:r>
          <a:endParaRPr lang="en-US" sz="1300" kern="1200"/>
        </a:p>
      </dsp:txBody>
      <dsp:txXfrm>
        <a:off x="3381143" y="556687"/>
        <a:ext cx="2742973" cy="1645783"/>
      </dsp:txXfrm>
    </dsp:sp>
    <dsp:sp modelId="{839325FD-82FF-1E46-A5A6-8B39A3544D98}">
      <dsp:nvSpPr>
        <dsp:cNvPr id="0" name=""/>
        <dsp:cNvSpPr/>
      </dsp:nvSpPr>
      <dsp:spPr>
        <a:xfrm>
          <a:off x="1378773" y="2200671"/>
          <a:ext cx="6747714" cy="600283"/>
        </a:xfrm>
        <a:custGeom>
          <a:avLst/>
          <a:gdLst/>
          <a:ahLst/>
          <a:cxnLst/>
          <a:rect l="0" t="0" r="0" b="0"/>
          <a:pathLst>
            <a:path>
              <a:moveTo>
                <a:pt x="6747714" y="0"/>
              </a:moveTo>
              <a:lnTo>
                <a:pt x="6747714" y="317241"/>
              </a:lnTo>
              <a:lnTo>
                <a:pt x="0" y="317241"/>
              </a:lnTo>
              <a:lnTo>
                <a:pt x="0" y="600283"/>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83201" y="2497659"/>
        <a:ext cx="338857" cy="6308"/>
      </dsp:txXfrm>
    </dsp:sp>
    <dsp:sp modelId="{FB3DB09E-7F27-9C4D-8C54-922726EC8F4C}">
      <dsp:nvSpPr>
        <dsp:cNvPr id="0" name=""/>
        <dsp:cNvSpPr/>
      </dsp:nvSpPr>
      <dsp:spPr>
        <a:xfrm>
          <a:off x="6755000" y="556687"/>
          <a:ext cx="2742973" cy="1645783"/>
        </a:xfrm>
        <a:prstGeom prst="rect">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4408" tIns="141085" rIns="134408" bIns="141085" numCol="1" spcCol="1270" anchor="ctr" anchorCtr="0">
          <a:noAutofit/>
        </a:bodyPr>
        <a:lstStyle/>
        <a:p>
          <a:pPr marL="0" lvl="0" indent="0" algn="ctr" defTabSz="577850">
            <a:lnSpc>
              <a:spcPct val="90000"/>
            </a:lnSpc>
            <a:spcBef>
              <a:spcPct val="0"/>
            </a:spcBef>
            <a:spcAft>
              <a:spcPct val="35000"/>
            </a:spcAft>
            <a:buNone/>
          </a:pPr>
          <a:r>
            <a:rPr lang="en-IN" sz="1300" kern="1200"/>
            <a:t>*Logistic Regression comes very close to perfect classification, with only minor misclassifications.</a:t>
          </a:r>
          <a:endParaRPr lang="en-US" sz="1300" kern="1200"/>
        </a:p>
      </dsp:txBody>
      <dsp:txXfrm>
        <a:off x="6755000" y="556687"/>
        <a:ext cx="2742973" cy="1645783"/>
      </dsp:txXfrm>
    </dsp:sp>
    <dsp:sp modelId="{74000746-6A8E-134D-8EDD-5D9393FD6460}">
      <dsp:nvSpPr>
        <dsp:cNvPr id="0" name=""/>
        <dsp:cNvSpPr/>
      </dsp:nvSpPr>
      <dsp:spPr>
        <a:xfrm>
          <a:off x="2748460" y="3610527"/>
          <a:ext cx="600283" cy="91440"/>
        </a:xfrm>
        <a:custGeom>
          <a:avLst/>
          <a:gdLst/>
          <a:ahLst/>
          <a:cxnLst/>
          <a:rect l="0" t="0" r="0" b="0"/>
          <a:pathLst>
            <a:path>
              <a:moveTo>
                <a:pt x="0" y="45720"/>
              </a:moveTo>
              <a:lnTo>
                <a:pt x="600283"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2829" y="3653092"/>
        <a:ext cx="31544" cy="6308"/>
      </dsp:txXfrm>
    </dsp:sp>
    <dsp:sp modelId="{489097D1-CE50-DC40-937D-FE35393D926F}">
      <dsp:nvSpPr>
        <dsp:cNvPr id="0" name=""/>
        <dsp:cNvSpPr/>
      </dsp:nvSpPr>
      <dsp:spPr>
        <a:xfrm>
          <a:off x="7286" y="2833355"/>
          <a:ext cx="2742973" cy="1645783"/>
        </a:xfrm>
        <a:prstGeom prst="rect">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4408" tIns="141085" rIns="134408" bIns="141085" numCol="1" spcCol="1270" anchor="ctr" anchorCtr="0">
          <a:noAutofit/>
        </a:bodyPr>
        <a:lstStyle/>
        <a:p>
          <a:pPr marL="0" lvl="0" indent="0" algn="ctr" defTabSz="577850">
            <a:lnSpc>
              <a:spcPct val="90000"/>
            </a:lnSpc>
            <a:spcBef>
              <a:spcPct val="0"/>
            </a:spcBef>
            <a:spcAft>
              <a:spcPct val="35000"/>
            </a:spcAft>
            <a:buNone/>
          </a:pPr>
          <a:r>
            <a:rPr lang="en-IN" sz="1300" kern="1200"/>
            <a:t>*The Random Tree model, while still performing well, shows slightly lower accuracy and precision compared to the other two, possibly due to some overfitting or the nature of the decision boundaries in the data.</a:t>
          </a:r>
          <a:endParaRPr lang="en-US" sz="1300" kern="1200"/>
        </a:p>
      </dsp:txBody>
      <dsp:txXfrm>
        <a:off x="7286" y="2833355"/>
        <a:ext cx="2742973" cy="1645783"/>
      </dsp:txXfrm>
    </dsp:sp>
    <dsp:sp modelId="{8489B785-0FDC-DE4D-975D-188EF55EA9C2}">
      <dsp:nvSpPr>
        <dsp:cNvPr id="0" name=""/>
        <dsp:cNvSpPr/>
      </dsp:nvSpPr>
      <dsp:spPr>
        <a:xfrm>
          <a:off x="6122317" y="3610527"/>
          <a:ext cx="600283" cy="91440"/>
        </a:xfrm>
        <a:custGeom>
          <a:avLst/>
          <a:gdLst/>
          <a:ahLst/>
          <a:cxnLst/>
          <a:rect l="0" t="0" r="0" b="0"/>
          <a:pathLst>
            <a:path>
              <a:moveTo>
                <a:pt x="0" y="45720"/>
              </a:moveTo>
              <a:lnTo>
                <a:pt x="600283"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06686" y="3653092"/>
        <a:ext cx="31544" cy="6308"/>
      </dsp:txXfrm>
    </dsp:sp>
    <dsp:sp modelId="{FEA4B239-55B8-334A-B6D2-758516141B9F}">
      <dsp:nvSpPr>
        <dsp:cNvPr id="0" name=""/>
        <dsp:cNvSpPr/>
      </dsp:nvSpPr>
      <dsp:spPr>
        <a:xfrm>
          <a:off x="3381143" y="2833355"/>
          <a:ext cx="2742973" cy="1645783"/>
        </a:xfrm>
        <a:prstGeom prst="rect">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4408" tIns="141085" rIns="134408" bIns="141085" numCol="1" spcCol="1270" anchor="ctr" anchorCtr="0">
          <a:noAutofit/>
        </a:bodyPr>
        <a:lstStyle/>
        <a:p>
          <a:pPr marL="0" lvl="0" indent="0" algn="ctr" defTabSz="577850">
            <a:lnSpc>
              <a:spcPct val="90000"/>
            </a:lnSpc>
            <a:spcBef>
              <a:spcPct val="0"/>
            </a:spcBef>
            <a:spcAft>
              <a:spcPct val="35000"/>
            </a:spcAft>
            <a:buNone/>
          </a:pPr>
          <a:r>
            <a:rPr lang="en-IN" sz="1300" kern="1200"/>
            <a:t>*For all models, certain classes (like Israel and United States) consistently achieve perfect precision, indicating these are the easiest to distinguish.</a:t>
          </a:r>
          <a:endParaRPr lang="en-US" sz="1300" kern="1200"/>
        </a:p>
      </dsp:txBody>
      <dsp:txXfrm>
        <a:off x="3381143" y="2833355"/>
        <a:ext cx="2742973" cy="1645783"/>
      </dsp:txXfrm>
    </dsp:sp>
    <dsp:sp modelId="{84A07CCD-4E3C-E241-9E81-E0EE8548B564}">
      <dsp:nvSpPr>
        <dsp:cNvPr id="0" name=""/>
        <dsp:cNvSpPr/>
      </dsp:nvSpPr>
      <dsp:spPr>
        <a:xfrm>
          <a:off x="6755000" y="2833355"/>
          <a:ext cx="2742973" cy="1645783"/>
        </a:xfrm>
        <a:prstGeom prst="rect">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4408" tIns="141085" rIns="134408" bIns="141085" numCol="1" spcCol="1270" anchor="ctr" anchorCtr="0">
          <a:noAutofit/>
        </a:bodyPr>
        <a:lstStyle/>
        <a:p>
          <a:pPr marL="0" lvl="0" indent="0" algn="ctr" defTabSz="577850">
            <a:lnSpc>
              <a:spcPct val="90000"/>
            </a:lnSpc>
            <a:spcBef>
              <a:spcPct val="0"/>
            </a:spcBef>
            <a:spcAft>
              <a:spcPct val="35000"/>
            </a:spcAft>
            <a:buNone/>
          </a:pPr>
          <a:r>
            <a:rPr lang="en-IN" sz="1300" kern="1200"/>
            <a:t>The high performance showed by Bayes Net suggests that the dataset has well-separated classes and strong predictive features.</a:t>
          </a:r>
          <a:endParaRPr lang="en-US" sz="1300" kern="1200"/>
        </a:p>
      </dsp:txBody>
      <dsp:txXfrm>
        <a:off x="6755000" y="2833355"/>
        <a:ext cx="2742973" cy="16457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D32BE-87D8-3E4F-95E9-1DFA42CE184E}">
      <dsp:nvSpPr>
        <dsp:cNvPr id="0" name=""/>
        <dsp:cNvSpPr/>
      </dsp:nvSpPr>
      <dsp:spPr>
        <a:xfrm>
          <a:off x="0" y="399947"/>
          <a:ext cx="10439400" cy="428399"/>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C702BD-ABBC-7142-9EF4-4C021E414EB8}">
      <dsp:nvSpPr>
        <dsp:cNvPr id="0" name=""/>
        <dsp:cNvSpPr/>
      </dsp:nvSpPr>
      <dsp:spPr>
        <a:xfrm>
          <a:off x="521970" y="149027"/>
          <a:ext cx="7307580" cy="501840"/>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6209" tIns="0" rIns="276209" bIns="0" numCol="1" spcCol="1270" anchor="ctr" anchorCtr="0">
          <a:noAutofit/>
        </a:bodyPr>
        <a:lstStyle/>
        <a:p>
          <a:pPr marL="0" lvl="0" indent="0" algn="l" defTabSz="755650">
            <a:lnSpc>
              <a:spcPct val="90000"/>
            </a:lnSpc>
            <a:spcBef>
              <a:spcPct val="0"/>
            </a:spcBef>
            <a:spcAft>
              <a:spcPct val="35000"/>
            </a:spcAft>
            <a:buNone/>
          </a:pPr>
          <a:r>
            <a:rPr lang="en-IN" sz="1700" kern="1200"/>
            <a:t>The model created 2 clusters:</a:t>
          </a:r>
          <a:endParaRPr lang="en-US" sz="1700" kern="1200"/>
        </a:p>
      </dsp:txBody>
      <dsp:txXfrm>
        <a:off x="546468" y="173525"/>
        <a:ext cx="7258584" cy="452844"/>
      </dsp:txXfrm>
    </dsp:sp>
    <dsp:sp modelId="{A059B264-1825-9A48-BF48-59B1134B6695}">
      <dsp:nvSpPr>
        <dsp:cNvPr id="0" name=""/>
        <dsp:cNvSpPr/>
      </dsp:nvSpPr>
      <dsp:spPr>
        <a:xfrm>
          <a:off x="0" y="1171067"/>
          <a:ext cx="10439400" cy="428399"/>
        </a:xfrm>
        <a:prstGeom prst="rect">
          <a:avLst/>
        </a:prstGeom>
        <a:solidFill>
          <a:schemeClr val="lt1">
            <a:alpha val="90000"/>
            <a:hueOff val="0"/>
            <a:satOff val="0"/>
            <a:lumOff val="0"/>
            <a:alphaOff val="0"/>
          </a:schemeClr>
        </a:solidFill>
        <a:ln w="9525" cap="rnd" cmpd="sng" algn="ctr">
          <a:solidFill>
            <a:schemeClr val="accent2">
              <a:hueOff val="-622029"/>
              <a:satOff val="-3291"/>
              <a:lumOff val="-1255"/>
              <a:alphaOff val="0"/>
            </a:schemeClr>
          </a:solidFill>
          <a:prstDash val="solid"/>
        </a:ln>
        <a:effectLst/>
      </dsp:spPr>
      <dsp:style>
        <a:lnRef idx="1">
          <a:scrgbClr r="0" g="0" b="0"/>
        </a:lnRef>
        <a:fillRef idx="1">
          <a:scrgbClr r="0" g="0" b="0"/>
        </a:fillRef>
        <a:effectRef idx="0">
          <a:scrgbClr r="0" g="0" b="0"/>
        </a:effectRef>
        <a:fontRef idx="minor"/>
      </dsp:style>
    </dsp:sp>
    <dsp:sp modelId="{E3BDC03F-117B-AC46-9D49-1A2FD7412736}">
      <dsp:nvSpPr>
        <dsp:cNvPr id="0" name=""/>
        <dsp:cNvSpPr/>
      </dsp:nvSpPr>
      <dsp:spPr>
        <a:xfrm>
          <a:off x="521970" y="920147"/>
          <a:ext cx="7307580" cy="501840"/>
        </a:xfrm>
        <a:prstGeom prst="roundRect">
          <a:avLst/>
        </a:prstGeom>
        <a:gradFill rotWithShape="0">
          <a:gsLst>
            <a:gs pos="0">
              <a:schemeClr val="accent2">
                <a:hueOff val="-622029"/>
                <a:satOff val="-3291"/>
                <a:lumOff val="-1255"/>
                <a:alphaOff val="0"/>
                <a:tint val="98000"/>
                <a:lumMod val="100000"/>
              </a:schemeClr>
            </a:gs>
            <a:gs pos="100000">
              <a:schemeClr val="accent2">
                <a:hueOff val="-622029"/>
                <a:satOff val="-3291"/>
                <a:lumOff val="-125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6209" tIns="0" rIns="276209" bIns="0" numCol="1" spcCol="1270" anchor="ctr" anchorCtr="0">
          <a:noAutofit/>
        </a:bodyPr>
        <a:lstStyle/>
        <a:p>
          <a:pPr marL="0" lvl="0" indent="0" algn="l" defTabSz="755650">
            <a:lnSpc>
              <a:spcPct val="90000"/>
            </a:lnSpc>
            <a:spcBef>
              <a:spcPct val="0"/>
            </a:spcBef>
            <a:spcAft>
              <a:spcPct val="35000"/>
            </a:spcAft>
            <a:buNone/>
          </a:pPr>
          <a:r>
            <a:rPr lang="en-IN" sz="1700" b="1" kern="1200"/>
            <a:t>Cluster 0</a:t>
          </a:r>
          <a:r>
            <a:rPr lang="en-IN" sz="1700" kern="1200"/>
            <a:t>: 412 instances (41% of data)</a:t>
          </a:r>
          <a:endParaRPr lang="en-US" sz="1700" kern="1200"/>
        </a:p>
      </dsp:txBody>
      <dsp:txXfrm>
        <a:off x="546468" y="944645"/>
        <a:ext cx="7258584" cy="452844"/>
      </dsp:txXfrm>
    </dsp:sp>
    <dsp:sp modelId="{816CF834-0E2E-4240-9B52-388A491B2342}">
      <dsp:nvSpPr>
        <dsp:cNvPr id="0" name=""/>
        <dsp:cNvSpPr/>
      </dsp:nvSpPr>
      <dsp:spPr>
        <a:xfrm>
          <a:off x="0" y="1942187"/>
          <a:ext cx="10439400" cy="428399"/>
        </a:xfrm>
        <a:prstGeom prst="rect">
          <a:avLst/>
        </a:prstGeom>
        <a:solidFill>
          <a:schemeClr val="lt1">
            <a:alpha val="90000"/>
            <a:hueOff val="0"/>
            <a:satOff val="0"/>
            <a:lumOff val="0"/>
            <a:alphaOff val="0"/>
          </a:schemeClr>
        </a:solidFill>
        <a:ln w="9525" cap="rnd" cmpd="sng" algn="ctr">
          <a:solidFill>
            <a:schemeClr val="accent2">
              <a:hueOff val="-1244059"/>
              <a:satOff val="-6581"/>
              <a:lumOff val="-2510"/>
              <a:alphaOff val="0"/>
            </a:schemeClr>
          </a:solidFill>
          <a:prstDash val="solid"/>
        </a:ln>
        <a:effectLst/>
      </dsp:spPr>
      <dsp:style>
        <a:lnRef idx="1">
          <a:scrgbClr r="0" g="0" b="0"/>
        </a:lnRef>
        <a:fillRef idx="1">
          <a:scrgbClr r="0" g="0" b="0"/>
        </a:fillRef>
        <a:effectRef idx="0">
          <a:scrgbClr r="0" g="0" b="0"/>
        </a:effectRef>
        <a:fontRef idx="minor"/>
      </dsp:style>
    </dsp:sp>
    <dsp:sp modelId="{4AD1A685-6140-BA40-932B-DDE1DFCC4C0F}">
      <dsp:nvSpPr>
        <dsp:cNvPr id="0" name=""/>
        <dsp:cNvSpPr/>
      </dsp:nvSpPr>
      <dsp:spPr>
        <a:xfrm>
          <a:off x="521970" y="1691267"/>
          <a:ext cx="7307580" cy="501840"/>
        </a:xfrm>
        <a:prstGeom prst="roundRect">
          <a:avLst/>
        </a:prstGeom>
        <a:gradFill rotWithShape="0">
          <a:gsLst>
            <a:gs pos="0">
              <a:schemeClr val="accent2">
                <a:hueOff val="-1244059"/>
                <a:satOff val="-6581"/>
                <a:lumOff val="-2510"/>
                <a:alphaOff val="0"/>
                <a:tint val="98000"/>
                <a:lumMod val="100000"/>
              </a:schemeClr>
            </a:gs>
            <a:gs pos="100000">
              <a:schemeClr val="accent2">
                <a:hueOff val="-1244059"/>
                <a:satOff val="-6581"/>
                <a:lumOff val="-251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6209" tIns="0" rIns="276209" bIns="0" numCol="1" spcCol="1270" anchor="ctr" anchorCtr="0">
          <a:noAutofit/>
        </a:bodyPr>
        <a:lstStyle/>
        <a:p>
          <a:pPr marL="0" lvl="0" indent="0" algn="l" defTabSz="755650">
            <a:lnSpc>
              <a:spcPct val="90000"/>
            </a:lnSpc>
            <a:spcBef>
              <a:spcPct val="0"/>
            </a:spcBef>
            <a:spcAft>
              <a:spcPct val="35000"/>
            </a:spcAft>
            <a:buNone/>
          </a:pPr>
          <a:r>
            <a:rPr lang="en-IN" sz="1700" b="1" kern="1200"/>
            <a:t>Cluster 1</a:t>
          </a:r>
          <a:r>
            <a:rPr lang="en-IN" sz="1700" kern="1200"/>
            <a:t>: 588 instances (59% of data)</a:t>
          </a:r>
          <a:endParaRPr lang="en-US" sz="1700" kern="1200"/>
        </a:p>
      </dsp:txBody>
      <dsp:txXfrm>
        <a:off x="546468" y="1715765"/>
        <a:ext cx="7258584" cy="452844"/>
      </dsp:txXfrm>
    </dsp:sp>
    <dsp:sp modelId="{2B958C1B-2E71-FA4A-8F10-F04D7C0EB091}">
      <dsp:nvSpPr>
        <dsp:cNvPr id="0" name=""/>
        <dsp:cNvSpPr/>
      </dsp:nvSpPr>
      <dsp:spPr>
        <a:xfrm>
          <a:off x="0" y="2713307"/>
          <a:ext cx="10439400" cy="428399"/>
        </a:xfrm>
        <a:prstGeom prst="rect">
          <a:avLst/>
        </a:prstGeom>
        <a:solidFill>
          <a:schemeClr val="lt1">
            <a:alpha val="90000"/>
            <a:hueOff val="0"/>
            <a:satOff val="0"/>
            <a:lumOff val="0"/>
            <a:alphaOff val="0"/>
          </a:schemeClr>
        </a:solidFill>
        <a:ln w="9525" cap="rnd" cmpd="sng" algn="ctr">
          <a:solidFill>
            <a:schemeClr val="accent2">
              <a:hueOff val="-1866088"/>
              <a:satOff val="-9872"/>
              <a:lumOff val="-3764"/>
              <a:alphaOff val="0"/>
            </a:schemeClr>
          </a:solidFill>
          <a:prstDash val="solid"/>
        </a:ln>
        <a:effectLst/>
      </dsp:spPr>
      <dsp:style>
        <a:lnRef idx="1">
          <a:scrgbClr r="0" g="0" b="0"/>
        </a:lnRef>
        <a:fillRef idx="1">
          <a:scrgbClr r="0" g="0" b="0"/>
        </a:fillRef>
        <a:effectRef idx="0">
          <a:scrgbClr r="0" g="0" b="0"/>
        </a:effectRef>
        <a:fontRef idx="minor"/>
      </dsp:style>
    </dsp:sp>
    <dsp:sp modelId="{2DE70961-5917-604C-BC46-EAD8C95482A8}">
      <dsp:nvSpPr>
        <dsp:cNvPr id="0" name=""/>
        <dsp:cNvSpPr/>
      </dsp:nvSpPr>
      <dsp:spPr>
        <a:xfrm>
          <a:off x="521970" y="2462387"/>
          <a:ext cx="7307580" cy="501840"/>
        </a:xfrm>
        <a:prstGeom prst="roundRect">
          <a:avLst/>
        </a:prstGeom>
        <a:gradFill rotWithShape="0">
          <a:gsLst>
            <a:gs pos="0">
              <a:schemeClr val="accent2">
                <a:hueOff val="-1866088"/>
                <a:satOff val="-9872"/>
                <a:lumOff val="-3764"/>
                <a:alphaOff val="0"/>
                <a:tint val="98000"/>
                <a:lumMod val="100000"/>
              </a:schemeClr>
            </a:gs>
            <a:gs pos="100000">
              <a:schemeClr val="accent2">
                <a:hueOff val="-1866088"/>
                <a:satOff val="-9872"/>
                <a:lumOff val="-376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6209" tIns="0" rIns="276209" bIns="0" numCol="1" spcCol="1270" anchor="ctr" anchorCtr="0">
          <a:noAutofit/>
        </a:bodyPr>
        <a:lstStyle/>
        <a:p>
          <a:pPr marL="0" lvl="0" indent="0" algn="l" defTabSz="755650">
            <a:lnSpc>
              <a:spcPct val="90000"/>
            </a:lnSpc>
            <a:spcBef>
              <a:spcPct val="0"/>
            </a:spcBef>
            <a:spcAft>
              <a:spcPct val="35000"/>
            </a:spcAft>
            <a:buNone/>
          </a:pPr>
          <a:r>
            <a:rPr lang="en-IN" sz="1700" b="1" kern="1200"/>
            <a:t>Key Insights</a:t>
          </a:r>
          <a:endParaRPr lang="en-US" sz="1700" kern="1200"/>
        </a:p>
      </dsp:txBody>
      <dsp:txXfrm>
        <a:off x="546468" y="2486885"/>
        <a:ext cx="7258584" cy="452844"/>
      </dsp:txXfrm>
    </dsp:sp>
    <dsp:sp modelId="{03723F4C-6D7D-2A47-8A05-8A9285FD1C7D}">
      <dsp:nvSpPr>
        <dsp:cNvPr id="0" name=""/>
        <dsp:cNvSpPr/>
      </dsp:nvSpPr>
      <dsp:spPr>
        <a:xfrm>
          <a:off x="0" y="3484427"/>
          <a:ext cx="10439400" cy="1285199"/>
        </a:xfrm>
        <a:prstGeom prst="rect">
          <a:avLst/>
        </a:prstGeom>
        <a:solidFill>
          <a:schemeClr val="lt1">
            <a:alpha val="90000"/>
            <a:hueOff val="0"/>
            <a:satOff val="0"/>
            <a:lumOff val="0"/>
            <a:alphaOff val="0"/>
          </a:schemeClr>
        </a:solidFill>
        <a:ln w="9525" cap="rnd" cmpd="sng" algn="ctr">
          <a:solidFill>
            <a:schemeClr val="accent2">
              <a:hueOff val="-2488118"/>
              <a:satOff val="-13162"/>
              <a:lumOff val="-501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0213" tIns="354076" rIns="810213" bIns="120904" numCol="1" spcCol="1270" anchor="t" anchorCtr="0">
          <a:noAutofit/>
        </a:bodyPr>
        <a:lstStyle/>
        <a:p>
          <a:pPr marL="171450" lvl="1" indent="-171450" algn="l" defTabSz="755650">
            <a:lnSpc>
              <a:spcPct val="90000"/>
            </a:lnSpc>
            <a:spcBef>
              <a:spcPct val="0"/>
            </a:spcBef>
            <a:spcAft>
              <a:spcPct val="15000"/>
            </a:spcAft>
            <a:buChar char="•"/>
          </a:pPr>
          <a:r>
            <a:rPr lang="en-IN" sz="1700" b="1" kern="1200"/>
            <a:t>TB Incidence</a:t>
          </a:r>
          <a:r>
            <a:rPr lang="en-IN" sz="1700" kern="1200"/>
            <a:t>: Lower average rate (2.9)</a:t>
          </a:r>
          <a:endParaRPr lang="en-US" sz="1700" kern="1200"/>
        </a:p>
        <a:p>
          <a:pPr marL="171450" lvl="1" indent="-171450" algn="l" defTabSz="755650">
            <a:lnSpc>
              <a:spcPct val="90000"/>
            </a:lnSpc>
            <a:spcBef>
              <a:spcPct val="0"/>
            </a:spcBef>
            <a:spcAft>
              <a:spcPct val="15000"/>
            </a:spcAft>
            <a:buChar char="•"/>
          </a:pPr>
          <a:r>
            <a:rPr lang="en-IN" sz="1700" b="1" kern="1200"/>
            <a:t>Mortality</a:t>
          </a:r>
          <a:r>
            <a:rPr lang="en-IN" sz="1700" kern="1200"/>
            <a:t>: Higher in 50-69 age group; moderate in 15-49; very low in other age groups</a:t>
          </a:r>
          <a:endParaRPr lang="en-US" sz="1700" kern="1200"/>
        </a:p>
        <a:p>
          <a:pPr marL="171450" lvl="1" indent="-171450" algn="l" defTabSz="755650">
            <a:lnSpc>
              <a:spcPct val="90000"/>
            </a:lnSpc>
            <a:spcBef>
              <a:spcPct val="0"/>
            </a:spcBef>
            <a:spcAft>
              <a:spcPct val="15000"/>
            </a:spcAft>
            <a:buChar char="•"/>
          </a:pPr>
          <a:r>
            <a:rPr lang="en-IN" sz="1700" b="1" kern="1200"/>
            <a:t>Treatment Success</a:t>
          </a:r>
          <a:r>
            <a:rPr lang="en-IN" sz="1700" kern="1200"/>
            <a:t>: High for MDR (79%) and XDR TB (100%)</a:t>
          </a:r>
          <a:endParaRPr lang="en-US" sz="1700" kern="1200"/>
        </a:p>
      </dsp:txBody>
      <dsp:txXfrm>
        <a:off x="0" y="3484427"/>
        <a:ext cx="10439400" cy="1285199"/>
      </dsp:txXfrm>
    </dsp:sp>
    <dsp:sp modelId="{65714DB1-4283-4A45-868B-8AE3FBDC63CD}">
      <dsp:nvSpPr>
        <dsp:cNvPr id="0" name=""/>
        <dsp:cNvSpPr/>
      </dsp:nvSpPr>
      <dsp:spPr>
        <a:xfrm>
          <a:off x="521970" y="3233507"/>
          <a:ext cx="7307580" cy="501840"/>
        </a:xfrm>
        <a:prstGeom prst="roundRect">
          <a:avLst/>
        </a:prstGeom>
        <a:gradFill rotWithShape="0">
          <a:gsLst>
            <a:gs pos="0">
              <a:schemeClr val="accent2">
                <a:hueOff val="-2488118"/>
                <a:satOff val="-13162"/>
                <a:lumOff val="-5019"/>
                <a:alphaOff val="0"/>
                <a:tint val="98000"/>
                <a:lumMod val="100000"/>
              </a:schemeClr>
            </a:gs>
            <a:gs pos="100000">
              <a:schemeClr val="accent2">
                <a:hueOff val="-2488118"/>
                <a:satOff val="-13162"/>
                <a:lumOff val="-5019"/>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6209" tIns="0" rIns="276209" bIns="0" numCol="1" spcCol="1270" anchor="ctr" anchorCtr="0">
          <a:noAutofit/>
        </a:bodyPr>
        <a:lstStyle/>
        <a:p>
          <a:pPr marL="0" lvl="0" indent="0" algn="l" defTabSz="755650">
            <a:lnSpc>
              <a:spcPct val="90000"/>
            </a:lnSpc>
            <a:spcBef>
              <a:spcPct val="0"/>
            </a:spcBef>
            <a:spcAft>
              <a:spcPct val="35000"/>
            </a:spcAft>
            <a:buNone/>
          </a:pPr>
          <a:r>
            <a:rPr lang="en-IN" sz="1700" b="1" kern="1200"/>
            <a:t>Cluster 0</a:t>
          </a:r>
          <a:r>
            <a:rPr lang="en-IN" sz="1700" kern="1200"/>
            <a:t>:</a:t>
          </a:r>
          <a:endParaRPr lang="en-US" sz="1700" kern="1200"/>
        </a:p>
      </dsp:txBody>
      <dsp:txXfrm>
        <a:off x="546468" y="3258005"/>
        <a:ext cx="7258584" cy="452844"/>
      </dsp:txXfrm>
    </dsp:sp>
    <dsp:sp modelId="{1F25719E-A6F4-5547-9E0D-80B1B384DF94}">
      <dsp:nvSpPr>
        <dsp:cNvPr id="0" name=""/>
        <dsp:cNvSpPr/>
      </dsp:nvSpPr>
      <dsp:spPr>
        <a:xfrm>
          <a:off x="0" y="5112347"/>
          <a:ext cx="10439400" cy="1285199"/>
        </a:xfrm>
        <a:prstGeom prst="rect">
          <a:avLst/>
        </a:prstGeom>
        <a:solidFill>
          <a:schemeClr val="lt1">
            <a:alpha val="90000"/>
            <a:hueOff val="0"/>
            <a:satOff val="0"/>
            <a:lumOff val="0"/>
            <a:alphaOff val="0"/>
          </a:schemeClr>
        </a:solidFill>
        <a:ln w="9525" cap="rnd" cmpd="sng" algn="ctr">
          <a:solidFill>
            <a:schemeClr val="accent2">
              <a:hueOff val="-3110147"/>
              <a:satOff val="-16453"/>
              <a:lumOff val="-627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0213" tIns="354076" rIns="810213" bIns="120904" numCol="1" spcCol="1270" anchor="t" anchorCtr="0">
          <a:noAutofit/>
        </a:bodyPr>
        <a:lstStyle/>
        <a:p>
          <a:pPr marL="171450" lvl="1" indent="-171450" algn="l" defTabSz="755650">
            <a:lnSpc>
              <a:spcPct val="90000"/>
            </a:lnSpc>
            <a:spcBef>
              <a:spcPct val="0"/>
            </a:spcBef>
            <a:spcAft>
              <a:spcPct val="15000"/>
            </a:spcAft>
            <a:buChar char="•"/>
          </a:pPr>
          <a:r>
            <a:rPr lang="en-IN" sz="1700" b="1" kern="1200"/>
            <a:t>TB Incidence</a:t>
          </a:r>
          <a:r>
            <a:rPr lang="en-IN" sz="1700" kern="1200"/>
            <a:t>: Higher average rate (3.5)</a:t>
          </a:r>
          <a:endParaRPr lang="en-US" sz="1700" kern="1200"/>
        </a:p>
        <a:p>
          <a:pPr marL="171450" lvl="1" indent="-171450" algn="l" defTabSz="755650">
            <a:lnSpc>
              <a:spcPct val="90000"/>
            </a:lnSpc>
            <a:spcBef>
              <a:spcPct val="0"/>
            </a:spcBef>
            <a:spcAft>
              <a:spcPct val="15000"/>
            </a:spcAft>
            <a:buChar char="•"/>
          </a:pPr>
          <a:r>
            <a:rPr lang="en-IN" sz="1700" b="1" kern="1200"/>
            <a:t>Mortality</a:t>
          </a:r>
          <a:r>
            <a:rPr lang="en-IN" sz="1700" kern="1200"/>
            <a:t>: Higher in 50-69 age group; slightly higher in younger (15-49) and older (70+) groups</a:t>
          </a:r>
          <a:endParaRPr lang="en-US" sz="1700" kern="1200"/>
        </a:p>
        <a:p>
          <a:pPr marL="171450" lvl="1" indent="-171450" algn="l" defTabSz="755650">
            <a:lnSpc>
              <a:spcPct val="90000"/>
            </a:lnSpc>
            <a:spcBef>
              <a:spcPct val="0"/>
            </a:spcBef>
            <a:spcAft>
              <a:spcPct val="15000"/>
            </a:spcAft>
            <a:buChar char="•"/>
          </a:pPr>
          <a:r>
            <a:rPr lang="en-IN" sz="1700" b="1" kern="1200"/>
            <a:t>Treatment Success</a:t>
          </a:r>
          <a:r>
            <a:rPr lang="en-IN" sz="1700" kern="1200"/>
            <a:t>: High for MDR (79%) and XDR TB (100%)</a:t>
          </a:r>
          <a:endParaRPr lang="en-US" sz="1700" kern="1200"/>
        </a:p>
      </dsp:txBody>
      <dsp:txXfrm>
        <a:off x="0" y="5112347"/>
        <a:ext cx="10439400" cy="1285199"/>
      </dsp:txXfrm>
    </dsp:sp>
    <dsp:sp modelId="{71C77096-8121-AD45-8AA4-4C7D74AF1110}">
      <dsp:nvSpPr>
        <dsp:cNvPr id="0" name=""/>
        <dsp:cNvSpPr/>
      </dsp:nvSpPr>
      <dsp:spPr>
        <a:xfrm>
          <a:off x="521970" y="4861427"/>
          <a:ext cx="7307580" cy="501840"/>
        </a:xfrm>
        <a:prstGeom prst="roundRect">
          <a:avLst/>
        </a:prstGeom>
        <a:gradFill rotWithShape="0">
          <a:gsLst>
            <a:gs pos="0">
              <a:schemeClr val="accent2">
                <a:hueOff val="-3110147"/>
                <a:satOff val="-16453"/>
                <a:lumOff val="-6274"/>
                <a:alphaOff val="0"/>
                <a:tint val="98000"/>
                <a:lumMod val="100000"/>
              </a:schemeClr>
            </a:gs>
            <a:gs pos="100000">
              <a:schemeClr val="accent2">
                <a:hueOff val="-3110147"/>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6209" tIns="0" rIns="276209" bIns="0" numCol="1" spcCol="1270" anchor="ctr" anchorCtr="0">
          <a:noAutofit/>
        </a:bodyPr>
        <a:lstStyle/>
        <a:p>
          <a:pPr marL="0" lvl="0" indent="0" algn="l" defTabSz="755650">
            <a:lnSpc>
              <a:spcPct val="90000"/>
            </a:lnSpc>
            <a:spcBef>
              <a:spcPct val="0"/>
            </a:spcBef>
            <a:spcAft>
              <a:spcPct val="35000"/>
            </a:spcAft>
            <a:buNone/>
          </a:pPr>
          <a:r>
            <a:rPr lang="en-IN" sz="1700" b="1" kern="1200"/>
            <a:t>Cluster 1</a:t>
          </a:r>
          <a:r>
            <a:rPr lang="en-IN" sz="1700" kern="1200"/>
            <a:t>:</a:t>
          </a:r>
          <a:endParaRPr lang="en-US" sz="1700" kern="1200"/>
        </a:p>
      </dsp:txBody>
      <dsp:txXfrm>
        <a:off x="546468" y="4885925"/>
        <a:ext cx="7258584"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67F3B7-D32F-554B-BE93-64FEA19A3978}" type="datetimeFigureOut">
              <a:rPr lang="en-US" smtClean="0"/>
              <a:t>8/13/24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1A40-06BE-6B4F-A6B7-A220B0947415}" type="slidenum">
              <a:rPr lang="en-US" smtClean="0"/>
              <a:t>‹#›</a:t>
            </a:fld>
            <a:endParaRPr lang="en-US"/>
          </a:p>
        </p:txBody>
      </p:sp>
    </p:spTree>
    <p:extLst>
      <p:ext uri="{BB962C8B-B14F-4D97-AF65-F5344CB8AC3E}">
        <p14:creationId xmlns:p14="http://schemas.microsoft.com/office/powerpoint/2010/main" val="1789854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F1A40-06BE-6B4F-A6B7-A220B0947415}" type="slidenum">
              <a:rPr lang="en-US" smtClean="0"/>
              <a:t>8</a:t>
            </a:fld>
            <a:endParaRPr lang="en-US"/>
          </a:p>
        </p:txBody>
      </p:sp>
    </p:spTree>
    <p:extLst>
      <p:ext uri="{BB962C8B-B14F-4D97-AF65-F5344CB8AC3E}">
        <p14:creationId xmlns:p14="http://schemas.microsoft.com/office/powerpoint/2010/main" val="300106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F1A40-06BE-6B4F-A6B7-A220B0947415}" type="slidenum">
              <a:rPr lang="en-US" smtClean="0"/>
              <a:t>14</a:t>
            </a:fld>
            <a:endParaRPr lang="en-US"/>
          </a:p>
        </p:txBody>
      </p:sp>
    </p:spTree>
    <p:extLst>
      <p:ext uri="{BB962C8B-B14F-4D97-AF65-F5344CB8AC3E}">
        <p14:creationId xmlns:p14="http://schemas.microsoft.com/office/powerpoint/2010/main" val="670240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F1A40-06BE-6B4F-A6B7-A220B0947415}" type="slidenum">
              <a:rPr lang="en-US" smtClean="0"/>
              <a:t>15</a:t>
            </a:fld>
            <a:endParaRPr lang="en-US"/>
          </a:p>
        </p:txBody>
      </p:sp>
    </p:spTree>
    <p:extLst>
      <p:ext uri="{BB962C8B-B14F-4D97-AF65-F5344CB8AC3E}">
        <p14:creationId xmlns:p14="http://schemas.microsoft.com/office/powerpoint/2010/main" val="2704248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F1A40-06BE-6B4F-A6B7-A220B0947415}" type="slidenum">
              <a:rPr lang="en-US" smtClean="0"/>
              <a:t>27</a:t>
            </a:fld>
            <a:endParaRPr lang="en-US"/>
          </a:p>
        </p:txBody>
      </p:sp>
    </p:spTree>
    <p:extLst>
      <p:ext uri="{BB962C8B-B14F-4D97-AF65-F5344CB8AC3E}">
        <p14:creationId xmlns:p14="http://schemas.microsoft.com/office/powerpoint/2010/main" val="3423412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8/13/24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8/13/24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ncbi.nlm.nih.gov/pmc/articles/PMC768776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hivinfo.nih.gov/understanding-hiv/fact-sheets/hiv-and-tuberculosis-tb#:~:text=healthy%20immune%20systems.-,HIV%20weakens%20the%20immune%" TargetMode="Externa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descr="Digital financial graphs in 3D">
            <a:extLst>
              <a:ext uri="{FF2B5EF4-FFF2-40B4-BE49-F238E27FC236}">
                <a16:creationId xmlns:a16="http://schemas.microsoft.com/office/drawing/2014/main" id="{A31BACA7-C863-A7F8-C2D6-83776842574A}"/>
              </a:ext>
            </a:extLst>
          </p:cNvPr>
          <p:cNvPicPr>
            <a:picLocks noChangeAspect="1"/>
          </p:cNvPicPr>
          <p:nvPr/>
        </p:nvPicPr>
        <p:blipFill>
          <a:blip r:embed="rId3"/>
          <a:srcRect l="9091" t="28370" b="5860"/>
          <a:stretch/>
        </p:blipFill>
        <p:spPr>
          <a:xfrm>
            <a:off x="-239526" y="16943"/>
            <a:ext cx="12191980" cy="6857990"/>
          </a:xfrm>
          <a:prstGeom prst="rect">
            <a:avLst/>
          </a:prstGeom>
        </p:spPr>
      </p:pic>
      <p:pic>
        <p:nvPicPr>
          <p:cNvPr id="16" name="Picture 15">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3" name="Straight Connector 22">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E76C5D0-54C4-259C-DB86-1FD5EDB57B3F}"/>
              </a:ext>
            </a:extLst>
          </p:cNvPr>
          <p:cNvSpPr>
            <a:spLocks noGrp="1"/>
          </p:cNvSpPr>
          <p:nvPr>
            <p:ph type="ctrTitle"/>
          </p:nvPr>
        </p:nvSpPr>
        <p:spPr>
          <a:xfrm>
            <a:off x="6646333" y="2032000"/>
            <a:ext cx="4513792" cy="2819398"/>
          </a:xfrm>
        </p:spPr>
        <p:txBody>
          <a:bodyPr>
            <a:normAutofit/>
          </a:bodyPr>
          <a:lstStyle/>
          <a:p>
            <a:r>
              <a:rPr lang="en-IN" sz="4400"/>
              <a:t>Global Tuberculosis Trends Analysis and Predictions</a:t>
            </a:r>
            <a:endParaRPr lang="en-US" sz="4400"/>
          </a:p>
        </p:txBody>
      </p:sp>
      <p:sp>
        <p:nvSpPr>
          <p:cNvPr id="3" name="Subtitle 2">
            <a:extLst>
              <a:ext uri="{FF2B5EF4-FFF2-40B4-BE49-F238E27FC236}">
                <a16:creationId xmlns:a16="http://schemas.microsoft.com/office/drawing/2014/main" id="{23750881-93EA-71B5-8A4D-B14E392B9EE4}"/>
              </a:ext>
            </a:extLst>
          </p:cNvPr>
          <p:cNvSpPr>
            <a:spLocks noGrp="1"/>
          </p:cNvSpPr>
          <p:nvPr>
            <p:ph type="subTitle" idx="1"/>
          </p:nvPr>
        </p:nvSpPr>
        <p:spPr>
          <a:xfrm>
            <a:off x="6646333" y="4851399"/>
            <a:ext cx="4513792" cy="914401"/>
          </a:xfrm>
        </p:spPr>
        <p:txBody>
          <a:bodyPr>
            <a:normAutofit/>
          </a:bodyPr>
          <a:lstStyle/>
          <a:p>
            <a:r>
              <a:rPr lang="en-US" dirty="0"/>
              <a:t>HAP-780</a:t>
            </a:r>
          </a:p>
          <a:p>
            <a:r>
              <a:rPr lang="en-US" dirty="0"/>
              <a:t>Presentation by </a:t>
            </a:r>
            <a:r>
              <a:rPr lang="en-US" dirty="0" err="1"/>
              <a:t>Krutika</a:t>
            </a:r>
            <a:r>
              <a:rPr lang="en-US" dirty="0"/>
              <a:t> </a:t>
            </a:r>
            <a:r>
              <a:rPr lang="en-US" dirty="0" err="1"/>
              <a:t>DEshmukh</a:t>
            </a:r>
            <a:endParaRPr lang="en-US" dirty="0"/>
          </a:p>
        </p:txBody>
      </p:sp>
    </p:spTree>
    <p:extLst>
      <p:ext uri="{BB962C8B-B14F-4D97-AF65-F5344CB8AC3E}">
        <p14:creationId xmlns:p14="http://schemas.microsoft.com/office/powerpoint/2010/main" val="405252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93B6-DA20-B2C1-C403-952E857090D7}"/>
              </a:ext>
            </a:extLst>
          </p:cNvPr>
          <p:cNvSpPr>
            <a:spLocks noGrp="1"/>
          </p:cNvSpPr>
          <p:nvPr>
            <p:ph type="title"/>
          </p:nvPr>
        </p:nvSpPr>
        <p:spPr>
          <a:xfrm>
            <a:off x="3127513" y="1325217"/>
            <a:ext cx="8445055" cy="926370"/>
          </a:xfrm>
        </p:spPr>
        <p:txBody>
          <a:bodyPr>
            <a:normAutofit fontScale="90000"/>
          </a:bodyPr>
          <a:lstStyle/>
          <a:p>
            <a:pPr>
              <a:lnSpc>
                <a:spcPct val="90000"/>
              </a:lnSpc>
            </a:pPr>
            <a:r>
              <a:rPr lang="en-IN" b="1" dirty="0">
                <a:effectLst/>
                <a:latin typeface="Arial" panose="020B0604020202020204" pitchFamily="34" charset="0"/>
              </a:rPr>
              <a:t>Descriptive Analysis</a:t>
            </a:r>
            <a:br>
              <a:rPr lang="en-IN" b="1" dirty="0">
                <a:effectLst/>
                <a:latin typeface="Arial" panose="020B0604020202020204" pitchFamily="34" charset="0"/>
              </a:rPr>
            </a:br>
            <a:endParaRPr lang="en-US" dirty="0"/>
          </a:p>
        </p:txBody>
      </p:sp>
      <p:pic>
        <p:nvPicPr>
          <p:cNvPr id="5" name="Picture 4" descr="A screenshot of a computer&#10;&#10;Description automatically generated">
            <a:extLst>
              <a:ext uri="{FF2B5EF4-FFF2-40B4-BE49-F238E27FC236}">
                <a16:creationId xmlns:a16="http://schemas.microsoft.com/office/drawing/2014/main" id="{3B34EF44-1E60-D486-A69B-3ED08A42A78D}"/>
              </a:ext>
            </a:extLst>
          </p:cNvPr>
          <p:cNvPicPr>
            <a:picLocks noChangeAspect="1"/>
          </p:cNvPicPr>
          <p:nvPr/>
        </p:nvPicPr>
        <p:blipFill>
          <a:blip r:embed="rId3"/>
          <a:stretch>
            <a:fillRect/>
          </a:stretch>
        </p:blipFill>
        <p:spPr>
          <a:xfrm>
            <a:off x="188337" y="2252378"/>
            <a:ext cx="8088161" cy="2770195"/>
          </a:xfrm>
          <a:prstGeom prst="roundRect">
            <a:avLst>
              <a:gd name="adj" fmla="val 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942F00CF-7587-771F-740A-B67BD940CE62}"/>
              </a:ext>
            </a:extLst>
          </p:cNvPr>
          <p:cNvSpPr>
            <a:spLocks noGrp="1"/>
          </p:cNvSpPr>
          <p:nvPr>
            <p:ph idx="1"/>
          </p:nvPr>
        </p:nvSpPr>
        <p:spPr>
          <a:xfrm>
            <a:off x="8468138" y="3453623"/>
            <a:ext cx="3104429" cy="2770196"/>
          </a:xfrm>
        </p:spPr>
        <p:txBody>
          <a:bodyPr>
            <a:normAutofit/>
          </a:bodyPr>
          <a:lstStyle/>
          <a:p>
            <a:r>
              <a:rPr lang="en-IN" b="1" dirty="0">
                <a:effectLst/>
                <a:latin typeface="Arial" panose="020B0604020202020204" pitchFamily="34" charset="0"/>
              </a:rPr>
              <a:t>2.1 Regional Analysis of Tuberculosis Incidence</a:t>
            </a:r>
          </a:p>
          <a:p>
            <a:endParaRPr lang="en-IN" b="1" dirty="0">
              <a:latin typeface="Arial" panose="020B0604020202020204" pitchFamily="34" charset="0"/>
            </a:endParaRPr>
          </a:p>
          <a:p>
            <a:endParaRPr lang="en-IN" b="1" dirty="0">
              <a:effectLst/>
              <a:latin typeface="Arial" panose="020B0604020202020204" pitchFamily="34" charset="0"/>
            </a:endParaRPr>
          </a:p>
          <a:p>
            <a:endParaRPr lang="en-IN" b="1" dirty="0">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349957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3" name="Content Placeholder 2">
            <a:extLst>
              <a:ext uri="{FF2B5EF4-FFF2-40B4-BE49-F238E27FC236}">
                <a16:creationId xmlns:a16="http://schemas.microsoft.com/office/drawing/2014/main" id="{345C1418-B0EF-246B-1DD7-96E810E93D0A}"/>
              </a:ext>
            </a:extLst>
          </p:cNvPr>
          <p:cNvSpPr>
            <a:spLocks noGrp="1"/>
          </p:cNvSpPr>
          <p:nvPr>
            <p:ph idx="1"/>
          </p:nvPr>
        </p:nvSpPr>
        <p:spPr>
          <a:xfrm>
            <a:off x="198783" y="1934817"/>
            <a:ext cx="11333921" cy="4767101"/>
          </a:xfrm>
        </p:spPr>
        <p:txBody>
          <a:bodyPr>
            <a:normAutofit/>
          </a:bodyPr>
          <a:lstStyle/>
          <a:p>
            <a:pPr>
              <a:lnSpc>
                <a:spcPct val="90000"/>
              </a:lnSpc>
            </a:pPr>
            <a:r>
              <a:rPr lang="en-IN" b="1" dirty="0"/>
              <a:t>High Incidence Rates</a:t>
            </a:r>
            <a:r>
              <a:rPr lang="en-IN" dirty="0"/>
              <a:t>: The countries listed show relatively high TB incidence rates in 1990, particularly in southern Africa.</a:t>
            </a:r>
          </a:p>
          <a:p>
            <a:pPr>
              <a:lnSpc>
                <a:spcPct val="90000"/>
              </a:lnSpc>
              <a:buFont typeface="Arial" panose="020B0604020202020204" pitchFamily="34" charset="0"/>
              <a:buChar char="•"/>
            </a:pPr>
            <a:r>
              <a:rPr lang="en-IN" b="1" dirty="0"/>
              <a:t>Eswatini (formerly Swaziland)</a:t>
            </a:r>
            <a:r>
              <a:rPr lang="en-IN" dirty="0"/>
              <a:t> and </a:t>
            </a:r>
            <a:r>
              <a:rPr lang="en-IN" b="1" dirty="0"/>
              <a:t>South Africa</a:t>
            </a:r>
            <a:r>
              <a:rPr lang="en-IN" dirty="0"/>
              <a:t> have the highest rates, nearing or exceeding 965 cases per 100,000 population. This highlights a significant health burden and suggests that TB was a major public health issue in these countries at the time.</a:t>
            </a:r>
          </a:p>
          <a:p>
            <a:pPr>
              <a:lnSpc>
                <a:spcPct val="90000"/>
              </a:lnSpc>
            </a:pPr>
            <a:r>
              <a:rPr lang="en-IN" b="1" dirty="0"/>
              <a:t>Regional Impact</a:t>
            </a:r>
            <a:r>
              <a:rPr lang="en-IN" dirty="0"/>
              <a:t>: The data indicates a regional trend in southern Africa (Eswatini, South Africa, Lesotho, Namibia) where TB incidence rates are particularly high. This region may have faced specific socio-economic or healthcare-related challenges contributing to these high rates.</a:t>
            </a:r>
          </a:p>
          <a:p>
            <a:pPr>
              <a:lnSpc>
                <a:spcPct val="90000"/>
              </a:lnSpc>
            </a:pPr>
            <a:endParaRPr lang="en-IN" sz="1500" dirty="0"/>
          </a:p>
          <a:p>
            <a:pPr>
              <a:lnSpc>
                <a:spcPct val="90000"/>
              </a:lnSpc>
            </a:pPr>
            <a:r>
              <a:rPr lang="en-IN" sz="1500" b="1" dirty="0">
                <a:effectLst/>
                <a:latin typeface="Arial" panose="020B0604020202020204" pitchFamily="34" charset="0"/>
                <a:hlinkClick r:id="rId3"/>
              </a:rPr>
              <a:t>https://www.ncbi.nlm.nih.gov/pmc/articles/PMC7687760/</a:t>
            </a:r>
            <a:r>
              <a:rPr lang="en-IN" sz="1500" b="1" dirty="0">
                <a:effectLst/>
                <a:latin typeface="Arial" panose="020B0604020202020204" pitchFamily="34" charset="0"/>
              </a:rPr>
              <a:t> </a:t>
            </a:r>
          </a:p>
          <a:p>
            <a:pPr marL="0" indent="0">
              <a:lnSpc>
                <a:spcPct val="90000"/>
              </a:lnSpc>
              <a:buNone/>
            </a:pPr>
            <a:r>
              <a:rPr lang="en-IN" sz="1500" dirty="0"/>
              <a:t> </a:t>
            </a:r>
          </a:p>
          <a:p>
            <a:pPr>
              <a:lnSpc>
                <a:spcPct val="90000"/>
              </a:lnSpc>
            </a:pPr>
            <a:endParaRPr lang="en-US" sz="1500" dirty="0"/>
          </a:p>
        </p:txBody>
      </p:sp>
    </p:spTree>
    <p:extLst>
      <p:ext uri="{BB962C8B-B14F-4D97-AF65-F5344CB8AC3E}">
        <p14:creationId xmlns:p14="http://schemas.microsoft.com/office/powerpoint/2010/main" val="428641644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C5F0-9571-40B9-5803-7E178F85E5DD}"/>
              </a:ext>
            </a:extLst>
          </p:cNvPr>
          <p:cNvSpPr>
            <a:spLocks noGrp="1"/>
          </p:cNvSpPr>
          <p:nvPr>
            <p:ph type="title"/>
          </p:nvPr>
        </p:nvSpPr>
        <p:spPr>
          <a:xfrm>
            <a:off x="8070573" y="1338411"/>
            <a:ext cx="3501994" cy="2090588"/>
          </a:xfrm>
        </p:spPr>
        <p:txBody>
          <a:bodyPr>
            <a:normAutofit/>
          </a:bodyPr>
          <a:lstStyle/>
          <a:p>
            <a:pPr>
              <a:lnSpc>
                <a:spcPct val="90000"/>
              </a:lnSpc>
            </a:pPr>
            <a:r>
              <a:rPr lang="en-IN" sz="2500" b="1" dirty="0">
                <a:effectLst/>
                <a:latin typeface="Arial" panose="020B0604020202020204" pitchFamily="34" charset="0"/>
              </a:rPr>
              <a:t>3. Comparative and Correlational Analysis</a:t>
            </a:r>
            <a:br>
              <a:rPr lang="en-IN" sz="2500" b="1" dirty="0">
                <a:effectLst/>
                <a:latin typeface="Arial" panose="020B0604020202020204" pitchFamily="34" charset="0"/>
              </a:rPr>
            </a:br>
            <a:endParaRPr lang="en-US" sz="2500" dirty="0"/>
          </a:p>
        </p:txBody>
      </p:sp>
      <p:pic>
        <p:nvPicPr>
          <p:cNvPr id="5" name="Picture 4">
            <a:extLst>
              <a:ext uri="{FF2B5EF4-FFF2-40B4-BE49-F238E27FC236}">
                <a16:creationId xmlns:a16="http://schemas.microsoft.com/office/drawing/2014/main" id="{BD82B534-7C69-035D-E3F2-F54B34D8A3AB}"/>
              </a:ext>
            </a:extLst>
          </p:cNvPr>
          <p:cNvPicPr>
            <a:picLocks noChangeAspect="1"/>
          </p:cNvPicPr>
          <p:nvPr/>
        </p:nvPicPr>
        <p:blipFill>
          <a:blip r:embed="rId3"/>
          <a:stretch>
            <a:fillRect/>
          </a:stretch>
        </p:blipFill>
        <p:spPr>
          <a:xfrm>
            <a:off x="643464" y="1338411"/>
            <a:ext cx="6897878" cy="419045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2F0FE55A-F9CD-6829-99AC-F245F3E71EF4}"/>
              </a:ext>
            </a:extLst>
          </p:cNvPr>
          <p:cNvSpPr>
            <a:spLocks noGrp="1"/>
          </p:cNvSpPr>
          <p:nvPr>
            <p:ph idx="1"/>
          </p:nvPr>
        </p:nvSpPr>
        <p:spPr>
          <a:xfrm>
            <a:off x="8070573" y="4253948"/>
            <a:ext cx="3379305" cy="1969871"/>
          </a:xfrm>
        </p:spPr>
        <p:txBody>
          <a:bodyPr>
            <a:normAutofit/>
          </a:bodyPr>
          <a:lstStyle/>
          <a:p>
            <a:r>
              <a:rPr lang="en-IN" b="1" dirty="0">
                <a:effectLst/>
                <a:latin typeface="Arial" panose="020B0604020202020204" pitchFamily="34" charset="0"/>
              </a:rPr>
              <a:t>3.1 Correlation Between HIV Prevalence and Tuberculosis Incidence</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9947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ied view of red and white virus cells">
            <a:extLst>
              <a:ext uri="{FF2B5EF4-FFF2-40B4-BE49-F238E27FC236}">
                <a16:creationId xmlns:a16="http://schemas.microsoft.com/office/drawing/2014/main" id="{4B83CB54-5318-7B9B-40BD-8786374C0276}"/>
              </a:ext>
            </a:extLst>
          </p:cNvPr>
          <p:cNvPicPr>
            <a:picLocks noChangeAspect="1"/>
          </p:cNvPicPr>
          <p:nvPr/>
        </p:nvPicPr>
        <p:blipFill>
          <a:blip r:embed="rId2">
            <a:alphaModFix amt="25000"/>
          </a:blip>
          <a:srcRect/>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3" name="Content Placeholder 2">
            <a:extLst>
              <a:ext uri="{FF2B5EF4-FFF2-40B4-BE49-F238E27FC236}">
                <a16:creationId xmlns:a16="http://schemas.microsoft.com/office/drawing/2014/main" id="{72A892E8-D78B-73B1-5A53-6855EF57A63F}"/>
              </a:ext>
            </a:extLst>
          </p:cNvPr>
          <p:cNvSpPr>
            <a:spLocks noGrp="1"/>
          </p:cNvSpPr>
          <p:nvPr>
            <p:ph idx="1"/>
          </p:nvPr>
        </p:nvSpPr>
        <p:spPr>
          <a:xfrm>
            <a:off x="596349" y="424070"/>
            <a:ext cx="10220878" cy="5367131"/>
          </a:xfrm>
        </p:spPr>
        <p:txBody>
          <a:bodyPr>
            <a:normAutofit/>
          </a:bodyPr>
          <a:lstStyle/>
          <a:p>
            <a:pPr>
              <a:spcBef>
                <a:spcPts val="1200"/>
              </a:spcBef>
              <a:spcAft>
                <a:spcPts val="1200"/>
              </a:spcAft>
            </a:pPr>
            <a:r>
              <a:rPr lang="en-IN" dirty="0">
                <a:effectLst/>
                <a:latin typeface="Arial" panose="020B0604020202020204" pitchFamily="34" charset="0"/>
                <a:ea typeface="Arial" panose="020B0604020202020204" pitchFamily="34" charset="0"/>
              </a:rPr>
              <a:t>HIV weakens the immune system, increasing the risk of TB in people with HIV.</a:t>
            </a:r>
          </a:p>
          <a:p>
            <a:pPr>
              <a:spcBef>
                <a:spcPts val="1200"/>
              </a:spcBef>
              <a:spcAft>
                <a:spcPts val="1200"/>
              </a:spcAft>
            </a:pPr>
            <a:r>
              <a:rPr lang="en-IN" dirty="0">
                <a:effectLst/>
                <a:latin typeface="Arial" panose="020B0604020202020204" pitchFamily="34" charset="0"/>
                <a:ea typeface="Arial" panose="020B0604020202020204" pitchFamily="34" charset="0"/>
              </a:rPr>
              <a:t>Infection with both HIV and TB is called HIV/TB coinfection. Untreated latent TB infection is more likely to advance to TB disease in people with HIV than in people without HIV​</a:t>
            </a:r>
          </a:p>
          <a:p>
            <a:pPr marL="0" indent="0">
              <a:spcBef>
                <a:spcPts val="1200"/>
              </a:spcBef>
              <a:spcAft>
                <a:spcPts val="1200"/>
              </a:spcAft>
              <a:buNone/>
            </a:pPr>
            <a:r>
              <a:rPr lang="en-IN" dirty="0">
                <a:effectLst/>
                <a:latin typeface="Arial" panose="020B0604020202020204" pitchFamily="34" charset="0"/>
                <a:ea typeface="Arial" panose="020B0604020202020204" pitchFamily="34" charset="0"/>
                <a:hlinkClick r:id="rId4"/>
              </a:rPr>
              <a:t>https://hivinfo.nih.gov/understanding-hiv/fact-sheets/hiv-and-tuberculosis-tb#:~:text=healthy%20immune%20systems.-,HIV%20weakens%20the%20immune%</a:t>
            </a:r>
            <a:r>
              <a:rPr lang="en-IN" dirty="0">
                <a:effectLst/>
                <a:latin typeface="Arial" panose="020B0604020202020204" pitchFamily="34" charset="0"/>
                <a:ea typeface="Arial" panose="020B0604020202020204" pitchFamily="34" charset="0"/>
              </a:rPr>
              <a:t>  </a:t>
            </a:r>
          </a:p>
          <a:p>
            <a:pPr marL="0" indent="0">
              <a:buNone/>
            </a:pPr>
            <a:endParaRPr lang="en-IN" b="0" i="0" dirty="0">
              <a:effectLst/>
              <a:highlight>
                <a:srgbClr val="F0F0F0"/>
              </a:highlight>
              <a:latin typeface="Open Sans" panose="020B0606030504020204" pitchFamily="34" charset="0"/>
            </a:endParaRPr>
          </a:p>
          <a:p>
            <a:pPr marL="0" indent="0">
              <a:buNone/>
            </a:pPr>
            <a:endParaRPr lang="en-IN" b="0" i="0" dirty="0">
              <a:effectLst/>
              <a:highlight>
                <a:srgbClr val="F0F0F0"/>
              </a:highlight>
              <a:latin typeface="Open Sans" panose="020B0606030504020204" pitchFamily="34" charset="0"/>
            </a:endParaRPr>
          </a:p>
          <a:p>
            <a:endParaRPr lang="en-US" dirty="0"/>
          </a:p>
        </p:txBody>
      </p:sp>
    </p:spTree>
    <p:extLst>
      <p:ext uri="{BB962C8B-B14F-4D97-AF65-F5344CB8AC3E}">
        <p14:creationId xmlns:p14="http://schemas.microsoft.com/office/powerpoint/2010/main" val="2558949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3"/>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A7424333-D95B-5975-4388-68FA47FF28F2}"/>
              </a:ext>
            </a:extLst>
          </p:cNvPr>
          <p:cNvGraphicFramePr>
            <a:graphicFrameLocks noGrp="1"/>
          </p:cNvGraphicFramePr>
          <p:nvPr>
            <p:ph idx="1"/>
            <p:extLst>
              <p:ext uri="{D42A27DB-BD31-4B8C-83A1-F6EECF244321}">
                <p14:modId xmlns:p14="http://schemas.microsoft.com/office/powerpoint/2010/main" val="3902962995"/>
              </p:ext>
            </p:extLst>
          </p:nvPr>
        </p:nvGraphicFramePr>
        <p:xfrm>
          <a:off x="3233529" y="145774"/>
          <a:ext cx="8120271" cy="6857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8895674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3C3D-AFCD-E071-CB53-BAF1D9ECBFE9}"/>
              </a:ext>
            </a:extLst>
          </p:cNvPr>
          <p:cNvSpPr>
            <a:spLocks noGrp="1"/>
          </p:cNvSpPr>
          <p:nvPr>
            <p:ph type="title"/>
          </p:nvPr>
        </p:nvSpPr>
        <p:spPr/>
        <p:txBody>
          <a:bodyPr/>
          <a:lstStyle/>
          <a:p>
            <a:r>
              <a:rPr lang="en-IN" sz="1800" b="1" dirty="0">
                <a:effectLst/>
                <a:latin typeface="Arial" panose="020B0604020202020204" pitchFamily="34" charset="0"/>
              </a:rPr>
              <a:t>3.2 Treatment Success Rate Comparison</a:t>
            </a:r>
            <a:br>
              <a:rPr lang="en-IN" sz="1800" b="1" dirty="0">
                <a:solidFill>
                  <a:srgbClr val="666666"/>
                </a:solidFill>
                <a:effectLst/>
                <a:latin typeface="Arial" panose="020B0604020202020204" pitchFamily="34" charset="0"/>
              </a:rPr>
            </a:b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37F7D1DC-9C4D-34E5-1B0A-3C4CA14C10DE}"/>
              </a:ext>
            </a:extLst>
          </p:cNvPr>
          <p:cNvPicPr>
            <a:picLocks noGrp="1" noChangeAspect="1"/>
          </p:cNvPicPr>
          <p:nvPr>
            <p:ph idx="1"/>
          </p:nvPr>
        </p:nvPicPr>
        <p:blipFill>
          <a:blip r:embed="rId3"/>
          <a:stretch>
            <a:fillRect/>
          </a:stretch>
        </p:blipFill>
        <p:spPr>
          <a:xfrm>
            <a:off x="914400" y="1665027"/>
            <a:ext cx="9225887" cy="4583373"/>
          </a:xfrm>
        </p:spPr>
      </p:pic>
    </p:spTree>
    <p:extLst>
      <p:ext uri="{BB962C8B-B14F-4D97-AF65-F5344CB8AC3E}">
        <p14:creationId xmlns:p14="http://schemas.microsoft.com/office/powerpoint/2010/main" val="1016592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0F8B0CE-E20F-2ADF-7469-636B0B70BDA0}"/>
              </a:ext>
            </a:extLst>
          </p:cNvPr>
          <p:cNvGraphicFramePr>
            <a:graphicFrameLocks noGrp="1"/>
          </p:cNvGraphicFramePr>
          <p:nvPr>
            <p:ph idx="1"/>
            <p:extLst>
              <p:ext uri="{D42A27DB-BD31-4B8C-83A1-F6EECF244321}">
                <p14:modId xmlns:p14="http://schemas.microsoft.com/office/powerpoint/2010/main" val="3792204987"/>
              </p:ext>
            </p:extLst>
          </p:nvPr>
        </p:nvGraphicFramePr>
        <p:xfrm>
          <a:off x="4125976" y="278297"/>
          <a:ext cx="7227825" cy="6202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684235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7600-2FEF-8154-AF74-C06B712B5513}"/>
              </a:ext>
            </a:extLst>
          </p:cNvPr>
          <p:cNvSpPr>
            <a:spLocks noGrp="1"/>
          </p:cNvSpPr>
          <p:nvPr>
            <p:ph type="title"/>
          </p:nvPr>
        </p:nvSpPr>
        <p:spPr>
          <a:xfrm>
            <a:off x="1696278" y="609600"/>
            <a:ext cx="9120948" cy="5022574"/>
          </a:xfrm>
        </p:spPr>
        <p:txBody>
          <a:bodyPr/>
          <a:lstStyle/>
          <a:p>
            <a:r>
              <a:rPr lang="en-IN" sz="2800" b="1" u="none" strike="noStrike" kern="100" dirty="0">
                <a:effectLst/>
                <a:latin typeface="Times New Roman" panose="02020603050405020304" pitchFamily="18" charset="0"/>
                <a:ea typeface="Times New Roman" panose="02020603050405020304" pitchFamily="18" charset="0"/>
                <a:cs typeface="Times New Roman" panose="02020603050405020304" pitchFamily="18" charset="0"/>
              </a:rPr>
              <a:t>Predictive </a:t>
            </a:r>
            <a:r>
              <a:rPr lang="en-IN" sz="2800" b="1" u="none" strike="noStrike" kern="100" dirty="0" err="1">
                <a:effectLst/>
                <a:latin typeface="Times New Roman" panose="02020603050405020304" pitchFamily="18" charset="0"/>
                <a:ea typeface="Times New Roman" panose="02020603050405020304" pitchFamily="18" charset="0"/>
                <a:cs typeface="Times New Roman" panose="02020603050405020304" pitchFamily="18" charset="0"/>
              </a:rPr>
              <a:t>Modeling</a:t>
            </a:r>
            <a:r>
              <a:rPr lang="en-IN" sz="2800" b="1" u="none" strike="noStrike" kern="100" dirty="0">
                <a:effectLst/>
                <a:latin typeface="Times New Roman" panose="02020603050405020304" pitchFamily="18" charset="0"/>
                <a:ea typeface="Times New Roman" panose="02020603050405020304" pitchFamily="18" charset="0"/>
                <a:cs typeface="Times New Roman" panose="02020603050405020304" pitchFamily="18" charset="0"/>
              </a:rPr>
              <a:t> and Classification Using Weka</a:t>
            </a:r>
            <a:br>
              <a:rPr lang="en-IN" sz="1800" b="1" u="none" strike="noStrike"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418580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18F855F-F904-76A0-6AE0-A2AE51421692}"/>
              </a:ext>
            </a:extLst>
          </p:cNvPr>
          <p:cNvPicPr>
            <a:picLocks noChangeAspect="1"/>
          </p:cNvPicPr>
          <p:nvPr/>
        </p:nvPicPr>
        <p:blipFill>
          <a:blip r:embed="rId3" cstate="print">
            <a:extLst>
              <a:ext uri="{28A0092B-C50C-407E-A947-70E740481C1C}">
                <a14:useLocalDpi xmlns:a14="http://schemas.microsoft.com/office/drawing/2010/main" val="0"/>
              </a:ext>
            </a:extLst>
          </a:blip>
          <a:srcRect l="684" r="30483"/>
          <a:stretch/>
        </p:blipFill>
        <p:spPr>
          <a:xfrm>
            <a:off x="20" y="975"/>
            <a:ext cx="7552924" cy="6858000"/>
          </a:xfrm>
          <a:prstGeom prst="rect">
            <a:avLst/>
          </a:prstGeom>
        </p:spPr>
      </p:pic>
      <p:sp>
        <p:nvSpPr>
          <p:cNvPr id="8" name="Content Placeholder 7">
            <a:extLst>
              <a:ext uri="{FF2B5EF4-FFF2-40B4-BE49-F238E27FC236}">
                <a16:creationId xmlns:a16="http://schemas.microsoft.com/office/drawing/2014/main" id="{879F5EAD-D420-87FF-0232-3E914686DFFB}"/>
              </a:ext>
            </a:extLst>
          </p:cNvPr>
          <p:cNvSpPr>
            <a:spLocks noGrp="1"/>
          </p:cNvSpPr>
          <p:nvPr>
            <p:ph idx="1"/>
          </p:nvPr>
        </p:nvSpPr>
        <p:spPr>
          <a:xfrm>
            <a:off x="7865806" y="2251587"/>
            <a:ext cx="3706762" cy="3972232"/>
          </a:xfrm>
        </p:spPr>
        <p:txBody>
          <a:bodyPr>
            <a:normAutofit/>
          </a:bodyPr>
          <a:lstStyle/>
          <a:p>
            <a:r>
              <a:rPr lang="en-IN" kern="100" dirty="0" err="1">
                <a:effectLst/>
                <a:latin typeface="Roboto Mono" pitchFamily="49" charset="0"/>
                <a:ea typeface="Roboto Mono" pitchFamily="49" charset="0"/>
                <a:cs typeface="Roboto Mono" pitchFamily="49" charset="0"/>
              </a:rPr>
              <a:t>CorrelationAttributeEval</a:t>
            </a:r>
            <a:r>
              <a:rPr lang="en-IN" kern="100" dirty="0">
                <a:effectLst/>
                <a:latin typeface="Aptos" panose="020B0004020202020204" pitchFamily="34" charset="0"/>
                <a:ea typeface="Roboto Mono" pitchFamily="49" charset="0"/>
                <a:cs typeface="Roboto Mono" pitchFamily="49" charset="0"/>
              </a:rPr>
              <a:t> with a </a:t>
            </a:r>
            <a:r>
              <a:rPr lang="en-IN" kern="100" dirty="0">
                <a:effectLst/>
                <a:latin typeface="Roboto Mono" pitchFamily="49" charset="0"/>
                <a:ea typeface="Roboto Mono" pitchFamily="49" charset="0"/>
                <a:cs typeface="Roboto Mono" pitchFamily="49" charset="0"/>
              </a:rPr>
              <a:t>Ranker</a:t>
            </a:r>
            <a:r>
              <a:rPr lang="en-IN" kern="100" dirty="0">
                <a:effectLst/>
                <a:latin typeface="Aptos" panose="020B0004020202020204" pitchFamily="34" charset="0"/>
                <a:ea typeface="Roboto Mono" pitchFamily="49" charset="0"/>
                <a:cs typeface="Roboto Mono" pitchFamily="49" charset="0"/>
              </a:rPr>
              <a:t> search method.</a:t>
            </a:r>
          </a:p>
          <a:p>
            <a:endParaRPr lang="en-US" dirty="0"/>
          </a:p>
        </p:txBody>
      </p:sp>
    </p:spTree>
    <p:extLst>
      <p:ext uri="{BB962C8B-B14F-4D97-AF65-F5344CB8AC3E}">
        <p14:creationId xmlns:p14="http://schemas.microsoft.com/office/powerpoint/2010/main" val="1300398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5A1818-88FB-0692-B946-814D0C8DDCC9}"/>
              </a:ext>
            </a:extLst>
          </p:cNvPr>
          <p:cNvSpPr>
            <a:spLocks noGrp="1"/>
          </p:cNvSpPr>
          <p:nvPr>
            <p:ph idx="1"/>
          </p:nvPr>
        </p:nvSpPr>
        <p:spPr>
          <a:xfrm>
            <a:off x="596348" y="569843"/>
            <a:ext cx="8030817" cy="4683724"/>
          </a:xfrm>
        </p:spPr>
        <p:txBody>
          <a:bodyPr>
            <a:normAutofit/>
          </a:bodyPr>
          <a:lstStyle/>
          <a:p>
            <a:pPr>
              <a:lnSpc>
                <a:spcPct val="90000"/>
              </a:lnSpc>
            </a:pPr>
            <a:r>
              <a:rPr lang="en-IN" sz="1500" kern="0" dirty="0">
                <a:effectLst/>
                <a:latin typeface="Symbol" pitchFamily="2" charset="2"/>
                <a:ea typeface="Times New Roman" panose="02020603050405020304" pitchFamily="18" charset="0"/>
                <a:cs typeface="Times New Roman" panose="02020603050405020304" pitchFamily="18" charset="0"/>
              </a:rPr>
              <a:t>·</a:t>
            </a:r>
            <a:r>
              <a:rPr lang="en-IN" sz="15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500" b="1" kern="0" dirty="0">
                <a:effectLst/>
                <a:latin typeface="Times New Roman" panose="02020603050405020304" pitchFamily="18" charset="0"/>
                <a:ea typeface="Times New Roman" panose="02020603050405020304" pitchFamily="18" charset="0"/>
                <a:cs typeface="Times New Roman" panose="02020603050405020304" pitchFamily="18" charset="0"/>
              </a:rPr>
              <a:t>Attributes Evaluated</a:t>
            </a:r>
            <a:r>
              <a:rPr lang="en-IN" sz="1500" kern="0" dirty="0">
                <a:effectLst/>
                <a:latin typeface="Times New Roman" panose="02020603050405020304" pitchFamily="18" charset="0"/>
                <a:ea typeface="Times New Roman" panose="02020603050405020304" pitchFamily="18" charset="0"/>
                <a:cs typeface="Times New Roman" panose="02020603050405020304" pitchFamily="18" charset="0"/>
              </a:rPr>
              <a:t>: 13 attributes related to tuberculosis statistics were evaluated. The top three attributes with the highest correlation to the target variable ("Entity") are:</a:t>
            </a:r>
          </a:p>
          <a:p>
            <a:pPr>
              <a:lnSpc>
                <a:spcPct val="90000"/>
              </a:lnSpc>
            </a:pPr>
            <a:r>
              <a:rPr lang="en-IN" sz="1500" kern="0" dirty="0">
                <a:latin typeface="Times New Roman" panose="02020603050405020304" pitchFamily="18" charset="0"/>
                <a:ea typeface="Aptos" panose="020B0004020202020204" pitchFamily="34" charset="0"/>
                <a:cs typeface="Times New Roman" panose="02020603050405020304" pitchFamily="18" charset="0"/>
              </a:rPr>
              <a:t>Country Code: (0.64)</a:t>
            </a:r>
            <a:endParaRPr lang="en-IN" sz="1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90000"/>
              </a:lnSpc>
              <a:buSzPts val="1000"/>
              <a:buFont typeface="Symbol" pitchFamily="2" charset="2"/>
              <a:buChar char=""/>
              <a:tabLst>
                <a:tab pos="457200" algn="l"/>
              </a:tabLst>
            </a:pPr>
            <a:r>
              <a:rPr lang="en-IN" sz="1500" kern="0" dirty="0">
                <a:effectLst/>
                <a:latin typeface="Courier New" panose="02070309020205020404" pitchFamily="49" charset="0"/>
                <a:ea typeface="Times New Roman" panose="02020603050405020304" pitchFamily="18" charset="0"/>
                <a:cs typeface="Times New Roman" panose="02020603050405020304" pitchFamily="18" charset="0"/>
              </a:rPr>
              <a:t>Deaths_Tuberculosis_Sex_Both_Age_Under_5-14Number</a:t>
            </a:r>
            <a:r>
              <a:rPr lang="en-IN" sz="1500" kern="0" dirty="0">
                <a:effectLst/>
                <a:latin typeface="Times New Roman" panose="02020603050405020304" pitchFamily="18" charset="0"/>
                <a:ea typeface="Times New Roman" panose="02020603050405020304" pitchFamily="18" charset="0"/>
                <a:cs typeface="Times New Roman" panose="02020603050405020304" pitchFamily="18" charset="0"/>
              </a:rPr>
              <a:t> (0.542)</a:t>
            </a:r>
            <a:endParaRPr lang="en-IN" sz="1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90000"/>
              </a:lnSpc>
              <a:buSzPts val="1000"/>
              <a:buFont typeface="Symbol" pitchFamily="2" charset="2"/>
              <a:buChar char=""/>
              <a:tabLst>
                <a:tab pos="457200" algn="l"/>
              </a:tabLst>
            </a:pPr>
            <a:r>
              <a:rPr lang="en-IN" sz="1500" kern="0" dirty="0">
                <a:effectLst/>
                <a:latin typeface="Courier New" panose="02070309020205020404" pitchFamily="49" charset="0"/>
                <a:ea typeface="Times New Roman" panose="02020603050405020304" pitchFamily="18" charset="0"/>
                <a:cs typeface="Times New Roman" panose="02020603050405020304" pitchFamily="18" charset="0"/>
              </a:rPr>
              <a:t>Indicator_Treatment_success_rate_for_patients_treated_for_MDR_TB</a:t>
            </a:r>
            <a:r>
              <a:rPr lang="en-IN" sz="15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5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90000"/>
              </a:lnSpc>
            </a:pPr>
            <a:r>
              <a:rPr lang="en-IN" sz="1500" kern="0" dirty="0">
                <a:effectLst/>
                <a:latin typeface="Times New Roman" panose="02020603050405020304" pitchFamily="18" charset="0"/>
                <a:ea typeface="Times New Roman" panose="02020603050405020304" pitchFamily="18" charset="0"/>
                <a:cs typeface="Times New Roman" panose="02020603050405020304" pitchFamily="18" charset="0"/>
              </a:rPr>
              <a:t>(0.441)</a:t>
            </a:r>
            <a:endParaRPr lang="en-IN" sz="1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90000"/>
              </a:lnSpc>
              <a:buSzPts val="1000"/>
              <a:buFont typeface="Symbol" pitchFamily="2" charset="2"/>
              <a:buChar char=""/>
              <a:tabLst>
                <a:tab pos="457200" algn="l"/>
              </a:tabLst>
            </a:pPr>
            <a:r>
              <a:rPr lang="en-IN" sz="1500" kern="0" dirty="0">
                <a:effectLst/>
                <a:latin typeface="Times New Roman" panose="02020603050405020304" pitchFamily="18" charset="0"/>
                <a:ea typeface="Times New Roman" panose="02020603050405020304" pitchFamily="18" charset="0"/>
                <a:cs typeface="Times New Roman" panose="02020603050405020304" pitchFamily="18" charset="0"/>
              </a:rPr>
              <a:t>These selected attributes are likely key predictors in understanding or </a:t>
            </a:r>
            <a:r>
              <a:rPr lang="en-IN" sz="1500" kern="0" dirty="0" err="1">
                <a:effectLst/>
                <a:latin typeface="Times New Roman" panose="02020603050405020304" pitchFamily="18" charset="0"/>
                <a:ea typeface="Times New Roman" panose="02020603050405020304" pitchFamily="18" charset="0"/>
                <a:cs typeface="Times New Roman" panose="02020603050405020304" pitchFamily="18" charset="0"/>
              </a:rPr>
              <a:t>modeling</a:t>
            </a:r>
            <a:r>
              <a:rPr lang="en-IN" sz="1500" kern="0" dirty="0">
                <a:effectLst/>
                <a:latin typeface="Times New Roman" panose="02020603050405020304" pitchFamily="18" charset="0"/>
                <a:ea typeface="Times New Roman" panose="02020603050405020304" pitchFamily="18" charset="0"/>
                <a:cs typeface="Times New Roman" panose="02020603050405020304" pitchFamily="18" charset="0"/>
              </a:rPr>
              <a:t> tuberculosis outcomes, which can enhance model performance and interpretability.</a:t>
            </a:r>
            <a:endParaRPr lang="en-IN" sz="15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pPr>
            <a:endParaRPr lang="en-US" sz="1500" dirty="0"/>
          </a:p>
        </p:txBody>
      </p:sp>
    </p:spTree>
    <p:extLst>
      <p:ext uri="{BB962C8B-B14F-4D97-AF65-F5344CB8AC3E}">
        <p14:creationId xmlns:p14="http://schemas.microsoft.com/office/powerpoint/2010/main" val="225958204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12" name="Freeform: Shape 11">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95494A-ABDD-9185-8655-FD5390268923}"/>
              </a:ext>
            </a:extLst>
          </p:cNvPr>
          <p:cNvSpPr>
            <a:spLocks noGrp="1"/>
          </p:cNvSpPr>
          <p:nvPr>
            <p:ph type="title"/>
          </p:nvPr>
        </p:nvSpPr>
        <p:spPr>
          <a:xfrm>
            <a:off x="685802" y="609600"/>
            <a:ext cx="7739741" cy="922867"/>
          </a:xfrm>
        </p:spPr>
        <p:txBody>
          <a:bodyPr anchor="b">
            <a:normAutofit/>
          </a:bodyPr>
          <a:lstStyle/>
          <a:p>
            <a:pPr>
              <a:lnSpc>
                <a:spcPct val="90000"/>
              </a:lnSpc>
            </a:pPr>
            <a:r>
              <a:rPr lang="en-IN" sz="2000" b="1"/>
              <a:t>Introduction to Tuberculosis</a:t>
            </a:r>
            <a:br>
              <a:rPr lang="en-IN" sz="2000" b="1"/>
            </a:br>
            <a:br>
              <a:rPr lang="en-IN" sz="2000"/>
            </a:br>
            <a:endParaRPr lang="en-US" sz="2000"/>
          </a:p>
        </p:txBody>
      </p:sp>
      <p:sp>
        <p:nvSpPr>
          <p:cNvPr id="3" name="Content Placeholder 2">
            <a:extLst>
              <a:ext uri="{FF2B5EF4-FFF2-40B4-BE49-F238E27FC236}">
                <a16:creationId xmlns:a16="http://schemas.microsoft.com/office/drawing/2014/main" id="{A26F7C22-4243-A312-3A1C-73EE0EB17A59}"/>
              </a:ext>
            </a:extLst>
          </p:cNvPr>
          <p:cNvSpPr>
            <a:spLocks noGrp="1"/>
          </p:cNvSpPr>
          <p:nvPr>
            <p:ph idx="1"/>
          </p:nvPr>
        </p:nvSpPr>
        <p:spPr>
          <a:xfrm>
            <a:off x="685803" y="1817423"/>
            <a:ext cx="8305798" cy="3973777"/>
          </a:xfrm>
        </p:spPr>
        <p:txBody>
          <a:bodyPr>
            <a:normAutofit/>
          </a:bodyPr>
          <a:lstStyle/>
          <a:p>
            <a:pPr marL="0" indent="0">
              <a:lnSpc>
                <a:spcPct val="90000"/>
              </a:lnSpc>
              <a:spcBef>
                <a:spcPts val="1200"/>
              </a:spcBef>
              <a:spcAft>
                <a:spcPts val="1200"/>
              </a:spcAft>
              <a:buNone/>
            </a:pPr>
            <a:r>
              <a:rPr lang="en-IN" sz="1700">
                <a:solidFill>
                  <a:schemeClr val="tx1">
                    <a:lumMod val="85000"/>
                    <a:lumOff val="15000"/>
                  </a:schemeClr>
                </a:solidFill>
                <a:effectLst/>
                <a:latin typeface="Arial" panose="020B0604020202020204" pitchFamily="34" charset="0"/>
                <a:ea typeface="Arial" panose="020B0604020202020204" pitchFamily="34" charset="0"/>
              </a:rPr>
              <a:t> </a:t>
            </a:r>
          </a:p>
          <a:p>
            <a:pPr>
              <a:lnSpc>
                <a:spcPct val="90000"/>
              </a:lnSpc>
            </a:pPr>
            <a:r>
              <a:rPr lang="en-IN" sz="1700">
                <a:solidFill>
                  <a:schemeClr val="tx1">
                    <a:lumMod val="85000"/>
                    <a:lumOff val="15000"/>
                  </a:schemeClr>
                </a:solidFill>
                <a:effectLst/>
                <a:latin typeface="Arial" panose="020B0604020202020204" pitchFamily="34" charset="0"/>
                <a:ea typeface="Arial" panose="020B0604020202020204" pitchFamily="34" charset="0"/>
              </a:rPr>
              <a:t>Every year, 10 million people fall ill with tuberculosis (TB). Despite being a preventable and curable disease, 1.5 million people die from TB each year – making it the world’s top infectious killer</a:t>
            </a:r>
          </a:p>
          <a:p>
            <a:pPr>
              <a:lnSpc>
                <a:spcPct val="90000"/>
              </a:lnSpc>
            </a:pPr>
            <a:endParaRPr lang="en-IN" sz="1700">
              <a:solidFill>
                <a:schemeClr val="tx1">
                  <a:lumMod val="85000"/>
                  <a:lumOff val="15000"/>
                </a:schemeClr>
              </a:solidFill>
              <a:effectLst/>
              <a:latin typeface="Arial" panose="020B0604020202020204" pitchFamily="34" charset="0"/>
              <a:ea typeface="Arial" panose="020B0604020202020204" pitchFamily="34" charset="0"/>
            </a:endParaRPr>
          </a:p>
          <a:p>
            <a:pPr>
              <a:lnSpc>
                <a:spcPct val="90000"/>
              </a:lnSpc>
              <a:spcBef>
                <a:spcPts val="1200"/>
              </a:spcBef>
              <a:spcAft>
                <a:spcPts val="1200"/>
              </a:spcAft>
            </a:pPr>
            <a:r>
              <a:rPr lang="en-IN" sz="1700">
                <a:solidFill>
                  <a:schemeClr val="tx1">
                    <a:lumMod val="85000"/>
                    <a:lumOff val="15000"/>
                  </a:schemeClr>
                </a:solidFill>
                <a:effectLst/>
                <a:latin typeface="Arial" panose="020B0604020202020204" pitchFamily="34" charset="0"/>
                <a:ea typeface="Arial" panose="020B0604020202020204" pitchFamily="34" charset="0"/>
              </a:rPr>
              <a:t>  People infected with TB bacteria have a 5–10% lifetime risk of falling ill with TB. Those with compromised immune systems, such as people living with HIV, malnutrition or diabetes, or people who use tobacco, have a higher risk of falling ill.</a:t>
            </a:r>
          </a:p>
          <a:p>
            <a:pPr marL="0" indent="0">
              <a:lnSpc>
                <a:spcPct val="90000"/>
              </a:lnSpc>
              <a:buNone/>
            </a:pPr>
            <a:endParaRPr lang="en-IN" sz="1700">
              <a:solidFill>
                <a:schemeClr val="tx1">
                  <a:lumMod val="85000"/>
                  <a:lumOff val="15000"/>
                </a:schemeClr>
              </a:solidFill>
              <a:effectLst/>
              <a:latin typeface="Arial" panose="020B0604020202020204" pitchFamily="34" charset="0"/>
              <a:ea typeface="Arial" panose="020B0604020202020204" pitchFamily="34" charset="0"/>
            </a:endParaRPr>
          </a:p>
          <a:p>
            <a:pPr>
              <a:lnSpc>
                <a:spcPct val="90000"/>
              </a:lnSpc>
            </a:pPr>
            <a:r>
              <a:rPr lang="en-IN" sz="1700">
                <a:solidFill>
                  <a:schemeClr val="tx1">
                    <a:lumMod val="85000"/>
                    <a:lumOff val="15000"/>
                  </a:schemeClr>
                </a:solidFill>
                <a:effectLst/>
                <a:latin typeface="Arial" panose="020B0604020202020204" pitchFamily="34" charset="0"/>
                <a:ea typeface="Arial" panose="020B0604020202020204" pitchFamily="34" charset="0"/>
              </a:rPr>
              <a:t>Most of the people who fall ill with TB live in low- and middle-income countries, but TB is present all over the world</a:t>
            </a:r>
          </a:p>
          <a:p>
            <a:pPr>
              <a:lnSpc>
                <a:spcPct val="90000"/>
              </a:lnSpc>
            </a:pPr>
            <a:endParaRPr lang="en-IN" sz="1700">
              <a:solidFill>
                <a:schemeClr val="tx1">
                  <a:lumMod val="85000"/>
                  <a:lumOff val="15000"/>
                </a:schemeClr>
              </a:solidFill>
              <a:latin typeface="Arial" panose="020B0604020202020204" pitchFamily="34" charset="0"/>
              <a:ea typeface="Arial" panose="020B0604020202020204" pitchFamily="34" charset="0"/>
            </a:endParaRPr>
          </a:p>
          <a:p>
            <a:pPr>
              <a:lnSpc>
                <a:spcPct val="90000"/>
              </a:lnSpc>
            </a:pPr>
            <a:endParaRPr lang="en-IN" sz="1700">
              <a:solidFill>
                <a:schemeClr val="tx1">
                  <a:lumMod val="85000"/>
                  <a:lumOff val="15000"/>
                </a:schemeClr>
              </a:solidFill>
              <a:effectLst/>
              <a:latin typeface="Arial" panose="020B0604020202020204" pitchFamily="34" charset="0"/>
              <a:ea typeface="Arial" panose="020B0604020202020204" pitchFamily="34" charset="0"/>
            </a:endParaRPr>
          </a:p>
          <a:p>
            <a:pPr>
              <a:lnSpc>
                <a:spcPct val="90000"/>
              </a:lnSpc>
            </a:pPr>
            <a:endParaRPr lang="en-IN" sz="1700">
              <a:solidFill>
                <a:schemeClr val="tx1">
                  <a:lumMod val="85000"/>
                  <a:lumOff val="15000"/>
                </a:schemeClr>
              </a:solidFill>
              <a:latin typeface="Arial" panose="020B0604020202020204" pitchFamily="34" charset="0"/>
              <a:ea typeface="Arial" panose="020B0604020202020204" pitchFamily="34" charset="0"/>
            </a:endParaRPr>
          </a:p>
          <a:p>
            <a:pPr>
              <a:lnSpc>
                <a:spcPct val="90000"/>
              </a:lnSpc>
            </a:pPr>
            <a:endParaRPr lang="en-IN" sz="1700">
              <a:solidFill>
                <a:schemeClr val="tx1">
                  <a:lumMod val="85000"/>
                  <a:lumOff val="15000"/>
                </a:schemeClr>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46796619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4FB8AA-B4A5-54DA-20A5-B67F8E6402EA}"/>
              </a:ext>
            </a:extLst>
          </p:cNvPr>
          <p:cNvPicPr>
            <a:picLocks noChangeAspect="1"/>
          </p:cNvPicPr>
          <p:nvPr/>
        </p:nvPicPr>
        <p:blipFill>
          <a:blip r:embed="rId3" cstate="print">
            <a:extLst>
              <a:ext uri="{28A0092B-C50C-407E-A947-70E740481C1C}">
                <a14:useLocalDpi xmlns:a14="http://schemas.microsoft.com/office/drawing/2010/main" val="0"/>
              </a:ext>
            </a:extLst>
          </a:blip>
          <a:srcRect l="4319" r="26848"/>
          <a:stretch/>
        </p:blipFill>
        <p:spPr>
          <a:xfrm>
            <a:off x="13272" y="975"/>
            <a:ext cx="7552924" cy="6858000"/>
          </a:xfrm>
          <a:prstGeom prst="rect">
            <a:avLst/>
          </a:prstGeom>
        </p:spPr>
      </p:pic>
      <p:sp>
        <p:nvSpPr>
          <p:cNvPr id="3" name="Content Placeholder 2">
            <a:extLst>
              <a:ext uri="{FF2B5EF4-FFF2-40B4-BE49-F238E27FC236}">
                <a16:creationId xmlns:a16="http://schemas.microsoft.com/office/drawing/2014/main" id="{F4BC7171-46E3-0F22-EDAF-C1DF275F9723}"/>
              </a:ext>
            </a:extLst>
          </p:cNvPr>
          <p:cNvSpPr>
            <a:spLocks noGrp="1"/>
          </p:cNvSpPr>
          <p:nvPr>
            <p:ph idx="1"/>
          </p:nvPr>
        </p:nvSpPr>
        <p:spPr>
          <a:xfrm>
            <a:off x="7845287" y="874643"/>
            <a:ext cx="3727281" cy="5349176"/>
          </a:xfrm>
        </p:spPr>
        <p:txBody>
          <a:bodyPr>
            <a:normAutofit/>
          </a:bodyPr>
          <a:lstStyle/>
          <a:p>
            <a:pPr marL="228600"/>
            <a:r>
              <a:rPr lang="en-IN" b="1" kern="100" dirty="0">
                <a:effectLst/>
                <a:latin typeface="Aptos" panose="020B0004020202020204" pitchFamily="34" charset="0"/>
                <a:ea typeface="Aptos" panose="020B0004020202020204" pitchFamily="34" charset="0"/>
                <a:cs typeface="Times New Roman" panose="02020603050405020304" pitchFamily="18" charset="0"/>
              </a:rPr>
              <a:t>2.Model Training</a:t>
            </a:r>
            <a:r>
              <a:rPr lang="en-IN" kern="100" dirty="0">
                <a:effectLst/>
                <a:latin typeface="Aptos" panose="020B0004020202020204" pitchFamily="34" charset="0"/>
                <a:ea typeface="Aptos" panose="020B0004020202020204" pitchFamily="34" charset="0"/>
                <a:cs typeface="Times New Roman" panose="02020603050405020304" pitchFamily="18" charset="0"/>
              </a:rPr>
              <a:t>: </a:t>
            </a:r>
          </a:p>
          <a:p>
            <a:pPr marL="685800"/>
            <a:r>
              <a:rPr lang="en-IN" b="1" kern="100" dirty="0">
                <a:effectLst/>
                <a:latin typeface="Aptos" panose="020B0004020202020204" pitchFamily="34" charset="0"/>
                <a:ea typeface="Aptos" panose="020B0004020202020204" pitchFamily="34" charset="0"/>
                <a:cs typeface="Times New Roman" panose="02020603050405020304" pitchFamily="18" charset="0"/>
              </a:rPr>
              <a:t>Cross-validation</a:t>
            </a:r>
            <a:r>
              <a:rPr lang="en-IN" kern="100" dirty="0">
                <a:effectLst/>
                <a:latin typeface="Aptos" panose="020B0004020202020204" pitchFamily="34" charset="0"/>
                <a:ea typeface="Aptos" panose="020B0004020202020204" pitchFamily="34" charset="0"/>
                <a:cs typeface="Times New Roman" panose="02020603050405020304" pitchFamily="18" charset="0"/>
              </a:rPr>
              <a:t>: Use cross-validation (e.g., 10-fold) to evaluate model performance on the training set. </a:t>
            </a:r>
          </a:p>
          <a:p>
            <a:pPr marL="0" indent="0">
              <a:buNone/>
            </a:pPr>
            <a:r>
              <a:rPr lang="en-IN"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1662898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96AF429-2710-953B-A373-2062E914F8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64" y="367503"/>
            <a:ext cx="8847546" cy="55297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05144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B09E9CF-C0A6-93EB-39D8-168EE2A5428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2360" y="411342"/>
            <a:ext cx="9239779" cy="5777423"/>
          </a:xfrm>
          <a:prstGeom prst="rect">
            <a:avLst/>
          </a:prstGeom>
        </p:spPr>
      </p:pic>
    </p:spTree>
    <p:extLst>
      <p:ext uri="{BB962C8B-B14F-4D97-AF65-F5344CB8AC3E}">
        <p14:creationId xmlns:p14="http://schemas.microsoft.com/office/powerpoint/2010/main" val="3371927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A778B3A7-574B-0D88-0F1F-2E59225B2502}"/>
              </a:ext>
            </a:extLst>
          </p:cNvPr>
          <p:cNvGraphicFramePr>
            <a:graphicFrameLocks noGrp="1"/>
          </p:cNvGraphicFramePr>
          <p:nvPr>
            <p:ph idx="1"/>
            <p:extLst>
              <p:ext uri="{D42A27DB-BD31-4B8C-83A1-F6EECF244321}">
                <p14:modId xmlns:p14="http://schemas.microsoft.com/office/powerpoint/2010/main" val="1602886190"/>
              </p:ext>
            </p:extLst>
          </p:nvPr>
        </p:nvGraphicFramePr>
        <p:xfrm>
          <a:off x="1311965" y="755374"/>
          <a:ext cx="9505261" cy="50358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4296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41A767-C766-E1F2-E4A9-893EE9AA9F3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4299" y="225286"/>
            <a:ext cx="9855247" cy="6162261"/>
          </a:xfrm>
          <a:prstGeom prst="rect">
            <a:avLst/>
          </a:prstGeom>
        </p:spPr>
      </p:pic>
    </p:spTree>
    <p:extLst>
      <p:ext uri="{BB962C8B-B14F-4D97-AF65-F5344CB8AC3E}">
        <p14:creationId xmlns:p14="http://schemas.microsoft.com/office/powerpoint/2010/main" val="1682999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2E9B8DF6-3560-E1D6-6AA2-0C0FD2915EA5}"/>
              </a:ext>
            </a:extLst>
          </p:cNvPr>
          <p:cNvGraphicFramePr>
            <a:graphicFrameLocks noGrp="1"/>
          </p:cNvGraphicFramePr>
          <p:nvPr>
            <p:ph idx="1"/>
            <p:extLst>
              <p:ext uri="{D42A27DB-BD31-4B8C-83A1-F6EECF244321}">
                <p14:modId xmlns:p14="http://schemas.microsoft.com/office/powerpoint/2010/main" val="1457716111"/>
              </p:ext>
            </p:extLst>
          </p:nvPr>
        </p:nvGraphicFramePr>
        <p:xfrm>
          <a:off x="914400" y="463826"/>
          <a:ext cx="10439400" cy="6546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61913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descr="hand holding ball">
            <a:extLst>
              <a:ext uri="{FF2B5EF4-FFF2-40B4-BE49-F238E27FC236}">
                <a16:creationId xmlns:a16="http://schemas.microsoft.com/office/drawing/2014/main" id="{1D0CE3B0-A080-094A-F450-BCA0D08599BC}"/>
              </a:ext>
            </a:extLst>
          </p:cNvPr>
          <p:cNvPicPr>
            <a:picLocks noChangeAspect="1"/>
          </p:cNvPicPr>
          <p:nvPr/>
        </p:nvPicPr>
        <p:blipFill>
          <a:blip r:embed="rId3"/>
          <a:srcRect b="15414"/>
          <a:stretch/>
        </p:blipFill>
        <p:spPr>
          <a:xfrm>
            <a:off x="20" y="-132512"/>
            <a:ext cx="12191980" cy="6857990"/>
          </a:xfrm>
          <a:prstGeom prst="rect">
            <a:avLst/>
          </a:prstGeom>
        </p:spPr>
      </p:pic>
      <p:pic>
        <p:nvPicPr>
          <p:cNvPr id="10" name="Picture 9">
            <a:extLst>
              <a:ext uri="{FF2B5EF4-FFF2-40B4-BE49-F238E27FC236}">
                <a16:creationId xmlns:a16="http://schemas.microsoft.com/office/drawing/2014/main" id="{C63E20F8-074D-4B3B-AE66-7BBD6F1CB7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68A5C37-E0A9-462D-BC65-C14D9025F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62026" y="607814"/>
            <a:ext cx="10264775" cy="5640586"/>
          </a:xfrm>
          <a:prstGeom prst="rect">
            <a:avLst/>
          </a:prstGeom>
          <a:solidFill>
            <a:schemeClr val="bg1">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D084281-2CE0-A7E6-D77C-E6F6E204EE92}"/>
              </a:ext>
            </a:extLst>
          </p:cNvPr>
          <p:cNvSpPr>
            <a:spLocks noGrp="1"/>
          </p:cNvSpPr>
          <p:nvPr>
            <p:ph idx="1"/>
          </p:nvPr>
        </p:nvSpPr>
        <p:spPr>
          <a:xfrm>
            <a:off x="1126435" y="607815"/>
            <a:ext cx="9690791" cy="5259586"/>
          </a:xfrm>
        </p:spPr>
        <p:txBody>
          <a:bodyPr>
            <a:normAutofit/>
          </a:bodyPr>
          <a:lstStyle/>
          <a:p>
            <a:pPr>
              <a:lnSpc>
                <a:spcPct val="90000"/>
              </a:lnSpc>
            </a:pPr>
            <a:r>
              <a:rPr lang="en-IN" b="1" dirty="0"/>
              <a:t>Global Trends and High-Risk Regions</a:t>
            </a:r>
            <a:r>
              <a:rPr lang="en-IN" dirty="0"/>
              <a:t>: Southern Africa, particularly Eswatini and South Africa, shows high TB incidence rates, indicating the need for targeted interventions.</a:t>
            </a:r>
          </a:p>
          <a:p>
            <a:pPr>
              <a:lnSpc>
                <a:spcPct val="90000"/>
              </a:lnSpc>
            </a:pPr>
            <a:r>
              <a:rPr lang="en-IN" b="1" dirty="0"/>
              <a:t>Age-Specific Vulnerabilities</a:t>
            </a:r>
            <a:r>
              <a:rPr lang="en-IN" dirty="0"/>
              <a:t>: Older populations (50-69 and 70+) are most affected by TB, while mortality rates are much lower in younger age groups. This highlights the need for age-specific interventions.</a:t>
            </a:r>
          </a:p>
          <a:p>
            <a:pPr>
              <a:lnSpc>
                <a:spcPct val="90000"/>
              </a:lnSpc>
            </a:pPr>
            <a:r>
              <a:rPr lang="en-IN" b="1" dirty="0"/>
              <a:t>Impact of HIV on TB</a:t>
            </a:r>
            <a:r>
              <a:rPr lang="en-IN" dirty="0"/>
              <a:t>: A strong correlation between HIV prevalence and TB incidence underscores the need for integrated healthcare strategies to address both conditions.</a:t>
            </a:r>
          </a:p>
          <a:p>
            <a:pPr>
              <a:lnSpc>
                <a:spcPct val="90000"/>
              </a:lnSpc>
            </a:pPr>
            <a:r>
              <a:rPr lang="en-IN" b="1" dirty="0"/>
              <a:t>Treatment Success Rates</a:t>
            </a:r>
            <a:r>
              <a:rPr lang="en-IN" dirty="0"/>
              <a:t>: Success rates vary widely, particularly for MDR and XDR TB. High-performing countries like Benin contrast with others that struggle, suggesting a need for better treatment protocols.</a:t>
            </a:r>
          </a:p>
          <a:p>
            <a:pPr>
              <a:lnSpc>
                <a:spcPct val="90000"/>
              </a:lnSpc>
            </a:pPr>
            <a:r>
              <a:rPr lang="en-IN" b="1" dirty="0"/>
              <a:t>Predictive </a:t>
            </a:r>
            <a:r>
              <a:rPr lang="en-IN" b="1" dirty="0" err="1"/>
              <a:t>Modeling</a:t>
            </a:r>
            <a:r>
              <a:rPr lang="en-IN" dirty="0"/>
              <a:t>: Accurate models, such as </a:t>
            </a:r>
            <a:r>
              <a:rPr lang="en-IN" dirty="0" err="1"/>
              <a:t>BayesNet</a:t>
            </a:r>
            <a:r>
              <a:rPr lang="en-IN" dirty="0"/>
              <a:t>, are effective in forecasting TB trends and can aid in public health planning to prevent future outbreaks.</a:t>
            </a:r>
            <a:endParaRPr lang="en-US" dirty="0"/>
          </a:p>
        </p:txBody>
      </p:sp>
    </p:spTree>
    <p:extLst>
      <p:ext uri="{BB962C8B-B14F-4D97-AF65-F5344CB8AC3E}">
        <p14:creationId xmlns:p14="http://schemas.microsoft.com/office/powerpoint/2010/main" val="1537927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Picture 4" descr="A row of samples for medical testing">
            <a:extLst>
              <a:ext uri="{FF2B5EF4-FFF2-40B4-BE49-F238E27FC236}">
                <a16:creationId xmlns:a16="http://schemas.microsoft.com/office/drawing/2014/main" id="{D410F85E-708B-BEE6-5D3D-967C11148B4A}"/>
              </a:ext>
            </a:extLst>
          </p:cNvPr>
          <p:cNvPicPr>
            <a:picLocks noChangeAspect="1"/>
          </p:cNvPicPr>
          <p:nvPr/>
        </p:nvPicPr>
        <p:blipFill>
          <a:blip r:embed="rId4"/>
          <a:srcRect l="48150" r="1151"/>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7C50C49D-1FB7-883F-24FD-2574042CA6C9}"/>
              </a:ext>
            </a:extLst>
          </p:cNvPr>
          <p:cNvSpPr>
            <a:spLocks noGrp="1"/>
          </p:cNvSpPr>
          <p:nvPr>
            <p:ph idx="1"/>
          </p:nvPr>
        </p:nvSpPr>
        <p:spPr>
          <a:xfrm>
            <a:off x="4636008" y="-622852"/>
            <a:ext cx="6912525" cy="8070574"/>
          </a:xfrm>
        </p:spPr>
        <p:txBody>
          <a:bodyPr>
            <a:normAutofit/>
          </a:bodyPr>
          <a:lstStyle/>
          <a:p>
            <a:pPr marL="457200">
              <a:lnSpc>
                <a:spcPct val="90000"/>
              </a:lnSpc>
              <a:spcAft>
                <a:spcPts val="1200"/>
              </a:spcAft>
            </a:pPr>
            <a:r>
              <a:rPr lang="en-IN" sz="1700" kern="100" dirty="0">
                <a:effectLst/>
                <a:latin typeface="Times New Roman" panose="02020603050405020304" pitchFamily="18" charset="0"/>
                <a:ea typeface="Aptos" panose="020B0004020202020204" pitchFamily="34" charset="0"/>
                <a:cs typeface="Times New Roman" panose="02020603050405020304" pitchFamily="18" charset="0"/>
              </a:rPr>
              <a:t>Regional Prioritization: Focus efforts on high-incidence regions, particularly in southern Africa, to curb the spread of TB.</a:t>
            </a:r>
            <a:endParaRPr lang="en-IN" sz="17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90000"/>
              </a:lnSpc>
              <a:spcAft>
                <a:spcPts val="1200"/>
              </a:spcAft>
            </a:pPr>
            <a:r>
              <a:rPr lang="en-IN" sz="1700" kern="100" dirty="0">
                <a:effectLst/>
                <a:latin typeface="Times New Roman" panose="02020603050405020304" pitchFamily="18" charset="0"/>
                <a:ea typeface="Aptos" panose="020B0004020202020204" pitchFamily="34" charset="0"/>
                <a:cs typeface="Times New Roman" panose="02020603050405020304" pitchFamily="18" charset="0"/>
              </a:rPr>
              <a:t>Targeted Interventions: Develop age-specific interventions, particularly for older populations, who are most vulnerable to TB mortality.</a:t>
            </a:r>
            <a:endParaRPr lang="en-IN" sz="17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90000"/>
              </a:lnSpc>
              <a:spcAft>
                <a:spcPts val="1200"/>
              </a:spcAft>
            </a:pPr>
            <a:r>
              <a:rPr lang="en-IN" sz="1700" kern="100" dirty="0">
                <a:effectLst/>
                <a:latin typeface="Times New Roman" panose="02020603050405020304" pitchFamily="18" charset="0"/>
                <a:ea typeface="Aptos" panose="020B0004020202020204" pitchFamily="34" charset="0"/>
                <a:cs typeface="Times New Roman" panose="02020603050405020304" pitchFamily="18" charset="0"/>
              </a:rPr>
              <a:t>Integrated Health Strategies: Implement combined TB and HIV programs, especially in high HIV-prevalence regions, to address the synergistic impact of these diseases.</a:t>
            </a:r>
            <a:endParaRPr lang="en-IN" sz="17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90000"/>
              </a:lnSpc>
              <a:spcAft>
                <a:spcPts val="1200"/>
              </a:spcAft>
            </a:pPr>
            <a:r>
              <a:rPr lang="en-IN" sz="1700" kern="100" dirty="0">
                <a:effectLst/>
                <a:latin typeface="Times New Roman" panose="02020603050405020304" pitchFamily="18" charset="0"/>
                <a:ea typeface="Aptos" panose="020B0004020202020204" pitchFamily="34" charset="0"/>
                <a:cs typeface="Times New Roman" panose="02020603050405020304" pitchFamily="18" charset="0"/>
              </a:rPr>
              <a:t>Strengthening Treatment Protocols: Invest in improving treatment protocols and access to care, especially in regions struggling with drug-resistant TB strains.</a:t>
            </a:r>
            <a:endParaRPr lang="en-IN" sz="17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90000"/>
              </a:lnSpc>
              <a:spcAft>
                <a:spcPts val="1200"/>
              </a:spcAft>
            </a:pPr>
            <a:r>
              <a:rPr lang="en-IN" sz="1700" kern="100" dirty="0">
                <a:effectLst/>
                <a:latin typeface="Times New Roman" panose="02020603050405020304" pitchFamily="18" charset="0"/>
                <a:ea typeface="Aptos" panose="020B0004020202020204" pitchFamily="34" charset="0"/>
                <a:cs typeface="Times New Roman" panose="02020603050405020304" pitchFamily="18" charset="0"/>
              </a:rPr>
              <a:t>Utilizing Predictive Models: Leverage predictive </a:t>
            </a:r>
            <a:r>
              <a:rPr lang="en-IN" sz="1700" kern="100" dirty="0" err="1">
                <a:effectLst/>
                <a:latin typeface="Times New Roman" panose="02020603050405020304" pitchFamily="18" charset="0"/>
                <a:ea typeface="Aptos" panose="020B0004020202020204" pitchFamily="34" charset="0"/>
                <a:cs typeface="Times New Roman" panose="02020603050405020304" pitchFamily="18" charset="0"/>
              </a:rPr>
              <a:t>modeling</a:t>
            </a:r>
            <a:r>
              <a:rPr lang="en-IN" sz="1700" kern="100" dirty="0">
                <a:effectLst/>
                <a:latin typeface="Times New Roman" panose="02020603050405020304" pitchFamily="18" charset="0"/>
                <a:ea typeface="Aptos" panose="020B0004020202020204" pitchFamily="34" charset="0"/>
                <a:cs typeface="Times New Roman" panose="02020603050405020304" pitchFamily="18" charset="0"/>
              </a:rPr>
              <a:t> to guide future public health interventions and optimize resource allocation.  </a:t>
            </a:r>
            <a:endParaRPr lang="en-IN" sz="17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pPr>
            <a:endParaRPr lang="en-US" sz="1700" dirty="0"/>
          </a:p>
        </p:txBody>
      </p:sp>
    </p:spTree>
    <p:extLst>
      <p:ext uri="{BB962C8B-B14F-4D97-AF65-F5344CB8AC3E}">
        <p14:creationId xmlns:p14="http://schemas.microsoft.com/office/powerpoint/2010/main" val="2903047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7" name="Picture 6" descr="Aerial view of a highway near the ocean">
            <a:extLst>
              <a:ext uri="{FF2B5EF4-FFF2-40B4-BE49-F238E27FC236}">
                <a16:creationId xmlns:a16="http://schemas.microsoft.com/office/drawing/2014/main" id="{9840E0A5-7D69-56E4-F554-A7F84E3539B0}"/>
              </a:ext>
            </a:extLst>
          </p:cNvPr>
          <p:cNvPicPr>
            <a:picLocks noChangeAspect="1"/>
          </p:cNvPicPr>
          <p:nvPr/>
        </p:nvPicPr>
        <p:blipFill>
          <a:blip r:embed="rId4"/>
          <a:srcRect l="9091" t="19509" b="12310"/>
          <a:stretch/>
        </p:blipFill>
        <p:spPr>
          <a:xfrm>
            <a:off x="20" y="10"/>
            <a:ext cx="12191980" cy="6857990"/>
          </a:xfrm>
          <a:prstGeom prst="rect">
            <a:avLst/>
          </a:prstGeom>
        </p:spPr>
      </p:pic>
      <p:pic>
        <p:nvPicPr>
          <p:cNvPr id="14" name="Picture 13">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15">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18"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1422E4D1-6E31-2491-E14A-EF519DE88AF0}"/>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solidFill>
                  <a:schemeClr val="bg2">
                    <a:lumMod val="75000"/>
                  </a:schemeClr>
                </a:solidFill>
              </a:rPr>
              <a:t>Thank you    </a:t>
            </a:r>
          </a:p>
        </p:txBody>
      </p:sp>
    </p:spTree>
    <p:extLst>
      <p:ext uri="{BB962C8B-B14F-4D97-AF65-F5344CB8AC3E}">
        <p14:creationId xmlns:p14="http://schemas.microsoft.com/office/powerpoint/2010/main" val="2275593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Graph">
            <a:extLst>
              <a:ext uri="{FF2B5EF4-FFF2-40B4-BE49-F238E27FC236}">
                <a16:creationId xmlns:a16="http://schemas.microsoft.com/office/drawing/2014/main" id="{B9FBA63E-28F5-FE88-6DA8-0986983B225C}"/>
              </a:ext>
            </a:extLst>
          </p:cNvPr>
          <p:cNvPicPr>
            <a:picLocks noChangeAspect="1"/>
          </p:cNvPicPr>
          <p:nvPr/>
        </p:nvPicPr>
        <p:blipFill>
          <a:blip r:embed="rId3"/>
          <a:srcRect t="4590" b="5410"/>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C63E20F8-074D-4B3B-AE66-7BBD6F1CB7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168A5C37-E0A9-462D-BC65-C14D9025F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62026" y="607814"/>
            <a:ext cx="10264775" cy="5640586"/>
          </a:xfrm>
          <a:prstGeom prst="rect">
            <a:avLst/>
          </a:prstGeom>
          <a:solidFill>
            <a:schemeClr val="bg1">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B8FC264-D9F9-862A-3F61-5C3481E7A559}"/>
              </a:ext>
            </a:extLst>
          </p:cNvPr>
          <p:cNvSpPr>
            <a:spLocks noGrp="1"/>
          </p:cNvSpPr>
          <p:nvPr>
            <p:ph idx="1"/>
          </p:nvPr>
        </p:nvSpPr>
        <p:spPr>
          <a:xfrm>
            <a:off x="1338471" y="914401"/>
            <a:ext cx="9478756" cy="4953000"/>
          </a:xfrm>
        </p:spPr>
        <p:txBody>
          <a:bodyPr>
            <a:normAutofit/>
          </a:bodyPr>
          <a:lstStyle/>
          <a:p>
            <a:pPr>
              <a:lnSpc>
                <a:spcPct val="90000"/>
              </a:lnSpc>
              <a:spcBef>
                <a:spcPts val="1200"/>
              </a:spcBef>
              <a:spcAft>
                <a:spcPts val="1200"/>
              </a:spcAft>
            </a:pPr>
            <a:r>
              <a:rPr lang="en-IN" sz="1500" dirty="0">
                <a:effectLst/>
                <a:latin typeface="Arial" panose="020B0604020202020204" pitchFamily="34" charset="0"/>
                <a:ea typeface="Arial" panose="020B0604020202020204" pitchFamily="34" charset="0"/>
              </a:rPr>
              <a:t>To create a more detailed and in-depth analysis that stands out, we can focus on a few key areas:</a:t>
            </a:r>
          </a:p>
          <a:p>
            <a:pPr marL="342900" lvl="0" indent="-342900">
              <a:lnSpc>
                <a:spcPct val="90000"/>
              </a:lnSpc>
              <a:spcBef>
                <a:spcPts val="1200"/>
              </a:spcBef>
              <a:buFont typeface="+mj-lt"/>
              <a:buAutoNum type="arabicPeriod"/>
            </a:pPr>
            <a:r>
              <a:rPr lang="en-IN" sz="1500" b="1" u="none" strike="noStrike" dirty="0">
                <a:effectLst/>
                <a:latin typeface="Arial" panose="020B0604020202020204" pitchFamily="34" charset="0"/>
                <a:ea typeface="Arial" panose="020B0604020202020204" pitchFamily="34" charset="0"/>
              </a:rPr>
              <a:t>Data Exploration and Cleaning</a:t>
            </a:r>
            <a:r>
              <a:rPr lang="en-IN" sz="1500" u="none" strike="noStrike" dirty="0">
                <a:effectLst/>
                <a:latin typeface="Arial" panose="020B0604020202020204" pitchFamily="34" charset="0"/>
                <a:ea typeface="Arial" panose="020B0604020202020204" pitchFamily="34" charset="0"/>
              </a:rPr>
              <a:t>: Before diving into analysis, we need to thoroughly explore and clean the data, ensuring it is ready for meaningful analysis.</a:t>
            </a:r>
          </a:p>
          <a:p>
            <a:pPr marL="342900" lvl="0" indent="-342900">
              <a:lnSpc>
                <a:spcPct val="90000"/>
              </a:lnSpc>
              <a:buFont typeface="+mj-lt"/>
              <a:buAutoNum type="arabicPeriod"/>
            </a:pPr>
            <a:r>
              <a:rPr lang="en-IN" sz="1500" b="1" u="none" strike="noStrike" dirty="0">
                <a:effectLst/>
                <a:latin typeface="Arial" panose="020B0604020202020204" pitchFamily="34" charset="0"/>
                <a:ea typeface="Arial" panose="020B0604020202020204" pitchFamily="34" charset="0"/>
              </a:rPr>
              <a:t>Descriptive Analysis</a:t>
            </a:r>
            <a:r>
              <a:rPr lang="en-IN" sz="1500" u="none" strike="noStrike" dirty="0">
                <a:effectLst/>
                <a:latin typeface="Arial" panose="020B0604020202020204" pitchFamily="34" charset="0"/>
                <a:ea typeface="Arial" panose="020B0604020202020204" pitchFamily="34" charset="0"/>
              </a:rPr>
              <a:t>: Understand the overall trends, distributions, and relationships within the data.</a:t>
            </a:r>
          </a:p>
          <a:p>
            <a:pPr marL="342900" lvl="0" indent="-342900">
              <a:lnSpc>
                <a:spcPct val="90000"/>
              </a:lnSpc>
              <a:buFont typeface="+mj-lt"/>
              <a:buAutoNum type="arabicPeriod"/>
            </a:pPr>
            <a:r>
              <a:rPr lang="en-IN" sz="1500" b="1" u="none" strike="noStrike" dirty="0">
                <a:effectLst/>
                <a:latin typeface="Arial" panose="020B0604020202020204" pitchFamily="34" charset="0"/>
                <a:ea typeface="Arial" panose="020B0604020202020204" pitchFamily="34" charset="0"/>
              </a:rPr>
              <a:t>Comparative and Correlational Analysis</a:t>
            </a:r>
            <a:r>
              <a:rPr lang="en-IN" sz="1500" u="none" strike="noStrike" dirty="0">
                <a:effectLst/>
                <a:latin typeface="Arial" panose="020B0604020202020204" pitchFamily="34" charset="0"/>
                <a:ea typeface="Arial" panose="020B0604020202020204" pitchFamily="34" charset="0"/>
              </a:rPr>
              <a:t>: Identify correlations and compare different factors, such as incidence rates across regions and age groups, treatment success rates, and the impact of HIV on tuberculosis outcomes.</a:t>
            </a:r>
          </a:p>
          <a:p>
            <a:pPr marL="342900" lvl="0" indent="-342900">
              <a:lnSpc>
                <a:spcPct val="90000"/>
              </a:lnSpc>
              <a:buFont typeface="+mj-lt"/>
              <a:buAutoNum type="arabicPeriod"/>
            </a:pPr>
            <a:r>
              <a:rPr lang="en-IN" sz="1500" b="1" u="none" strike="noStrike" dirty="0">
                <a:effectLst/>
                <a:latin typeface="Arial" panose="020B0604020202020204" pitchFamily="34" charset="0"/>
                <a:ea typeface="Arial" panose="020B0604020202020204" pitchFamily="34" charset="0"/>
              </a:rPr>
              <a:t>Predictive </a:t>
            </a:r>
            <a:r>
              <a:rPr lang="en-IN" sz="1500" b="1" u="none" strike="noStrike" dirty="0" err="1">
                <a:effectLst/>
                <a:latin typeface="Arial" panose="020B0604020202020204" pitchFamily="34" charset="0"/>
                <a:ea typeface="Arial" panose="020B0604020202020204" pitchFamily="34" charset="0"/>
              </a:rPr>
              <a:t>Modeling</a:t>
            </a:r>
            <a:r>
              <a:rPr lang="en-IN" sz="1500" b="1" u="none" strike="noStrike" dirty="0">
                <a:effectLst/>
                <a:latin typeface="Arial" panose="020B0604020202020204" pitchFamily="34" charset="0"/>
                <a:ea typeface="Arial" panose="020B0604020202020204" pitchFamily="34" charset="0"/>
              </a:rPr>
              <a:t> and Classification</a:t>
            </a:r>
            <a:r>
              <a:rPr lang="en-IN" sz="1500" u="none" strike="noStrike" dirty="0">
                <a:effectLst/>
                <a:latin typeface="Arial" panose="020B0604020202020204" pitchFamily="34" charset="0"/>
                <a:ea typeface="Arial" panose="020B0604020202020204" pitchFamily="34" charset="0"/>
              </a:rPr>
              <a:t>: Develop predictive models to forecast future trends or classify data points, such as identifying countries at risk of high tuberculosis incidence.</a:t>
            </a:r>
          </a:p>
          <a:p>
            <a:pPr marL="342900" lvl="0" indent="-342900">
              <a:lnSpc>
                <a:spcPct val="90000"/>
              </a:lnSpc>
              <a:spcAft>
                <a:spcPts val="1200"/>
              </a:spcAft>
              <a:buFont typeface="+mj-lt"/>
              <a:buAutoNum type="arabicPeriod"/>
            </a:pPr>
            <a:r>
              <a:rPr lang="en-IN" sz="1500" b="1" u="none" strike="noStrike" dirty="0">
                <a:effectLst/>
                <a:latin typeface="Arial" panose="020B0604020202020204" pitchFamily="34" charset="0"/>
                <a:ea typeface="Arial" panose="020B0604020202020204" pitchFamily="34" charset="0"/>
              </a:rPr>
              <a:t>Detailed Insights and Recommendations</a:t>
            </a:r>
            <a:r>
              <a:rPr lang="en-IN" sz="1500" u="none" strike="noStrike" dirty="0">
                <a:effectLst/>
                <a:latin typeface="Arial" panose="020B0604020202020204" pitchFamily="34" charset="0"/>
                <a:ea typeface="Arial" panose="020B0604020202020204" pitchFamily="34" charset="0"/>
              </a:rPr>
              <a:t>: Provide actionable insights that can inform public health policies or interventions.</a:t>
            </a:r>
          </a:p>
          <a:p>
            <a:pPr>
              <a:lnSpc>
                <a:spcPct val="90000"/>
              </a:lnSpc>
            </a:pPr>
            <a:endParaRPr lang="en-US" sz="1500" dirty="0"/>
          </a:p>
        </p:txBody>
      </p:sp>
    </p:spTree>
    <p:extLst>
      <p:ext uri="{BB962C8B-B14F-4D97-AF65-F5344CB8AC3E}">
        <p14:creationId xmlns:p14="http://schemas.microsoft.com/office/powerpoint/2010/main" val="136139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D75CE1-13C5-F1EF-3136-56B8A133A615}"/>
              </a:ext>
            </a:extLst>
          </p:cNvPr>
          <p:cNvSpPr>
            <a:spLocks noGrp="1"/>
          </p:cNvSpPr>
          <p:nvPr>
            <p:ph type="title"/>
          </p:nvPr>
        </p:nvSpPr>
        <p:spPr>
          <a:xfrm>
            <a:off x="685801" y="643466"/>
            <a:ext cx="2590799" cy="4995333"/>
          </a:xfrm>
        </p:spPr>
        <p:txBody>
          <a:bodyPr>
            <a:normAutofit/>
          </a:bodyPr>
          <a:lstStyle/>
          <a:p>
            <a:r>
              <a:rPr lang="en-US" sz="3300">
                <a:solidFill>
                  <a:srgbClr val="FFFFFF"/>
                </a:solidFill>
              </a:rPr>
              <a:t>DATA Exploration And Cleaning: </a:t>
            </a:r>
          </a:p>
        </p:txBody>
      </p:sp>
      <p:graphicFrame>
        <p:nvGraphicFramePr>
          <p:cNvPr id="5" name="Content Placeholder 2">
            <a:extLst>
              <a:ext uri="{FF2B5EF4-FFF2-40B4-BE49-F238E27FC236}">
                <a16:creationId xmlns:a16="http://schemas.microsoft.com/office/drawing/2014/main" id="{A9AEF6B0-DB85-9BA0-FC80-EAF3A87041E5}"/>
              </a:ext>
            </a:extLst>
          </p:cNvPr>
          <p:cNvGraphicFramePr>
            <a:graphicFrameLocks noGrp="1"/>
          </p:cNvGraphicFramePr>
          <p:nvPr>
            <p:ph idx="1"/>
            <p:extLst>
              <p:ext uri="{D42A27DB-BD31-4B8C-83A1-F6EECF244321}">
                <p14:modId xmlns:p14="http://schemas.microsoft.com/office/powerpoint/2010/main" val="2183358293"/>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623090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B1D5-DD7A-68DC-2933-863B2D3F756F}"/>
              </a:ext>
            </a:extLst>
          </p:cNvPr>
          <p:cNvSpPr>
            <a:spLocks noGrp="1"/>
          </p:cNvSpPr>
          <p:nvPr>
            <p:ph type="title"/>
          </p:nvPr>
        </p:nvSpPr>
        <p:spPr>
          <a:xfrm>
            <a:off x="825909" y="808055"/>
            <a:ext cx="3979205" cy="1453363"/>
          </a:xfrm>
        </p:spPr>
        <p:txBody>
          <a:bodyPr>
            <a:normAutofit/>
          </a:bodyPr>
          <a:lstStyle/>
          <a:p>
            <a:r>
              <a:rPr lang="en-IN" b="1" u="none" strike="noStrike">
                <a:effectLst/>
                <a:latin typeface="Arial" panose="020B0604020202020204" pitchFamily="34" charset="0"/>
                <a:ea typeface="Arial" panose="020B0604020202020204" pitchFamily="34" charset="0"/>
              </a:rPr>
              <a:t>Descriptive Analysis</a:t>
            </a:r>
            <a:endParaRPr lang="en-US" dirty="0"/>
          </a:p>
        </p:txBody>
      </p:sp>
      <p:sp>
        <p:nvSpPr>
          <p:cNvPr id="3" name="Content Placeholder 2">
            <a:extLst>
              <a:ext uri="{FF2B5EF4-FFF2-40B4-BE49-F238E27FC236}">
                <a16:creationId xmlns:a16="http://schemas.microsoft.com/office/drawing/2014/main" id="{A87F6307-BBE0-986D-0B86-A44D31B05299}"/>
              </a:ext>
            </a:extLst>
          </p:cNvPr>
          <p:cNvSpPr>
            <a:spLocks noGrp="1"/>
          </p:cNvSpPr>
          <p:nvPr>
            <p:ph idx="1"/>
          </p:nvPr>
        </p:nvSpPr>
        <p:spPr>
          <a:xfrm>
            <a:off x="-109182" y="2261420"/>
            <a:ext cx="4914296" cy="3637935"/>
          </a:xfrm>
        </p:spPr>
        <p:txBody>
          <a:bodyPr>
            <a:normAutofit/>
          </a:bodyPr>
          <a:lstStyle/>
          <a:p>
            <a:r>
              <a:rPr lang="en-IN" b="1" dirty="0">
                <a:effectLst/>
                <a:latin typeface="Arial" panose="020B0604020202020204" pitchFamily="34" charset="0"/>
              </a:rPr>
              <a:t>1.2 Descriptive Statistics and Initial Observations</a:t>
            </a:r>
          </a:p>
          <a:p>
            <a:endParaRPr lang="en-IN" b="1" dirty="0">
              <a:latin typeface="Arial" panose="020B0604020202020204" pitchFamily="34" charset="0"/>
            </a:endParaRPr>
          </a:p>
          <a:p>
            <a:endParaRPr lang="en-IN" b="1" dirty="0">
              <a:effectLst/>
              <a:latin typeface="Arial" panose="020B0604020202020204" pitchFamily="34" charset="0"/>
            </a:endParaRPr>
          </a:p>
          <a:p>
            <a:endParaRPr lang="en-IN" b="1" dirty="0">
              <a:effectLst/>
              <a:latin typeface="Arial" panose="020B0604020202020204" pitchFamily="34" charset="0"/>
            </a:endParaRPr>
          </a:p>
          <a:p>
            <a:r>
              <a:rPr lang="en-US" dirty="0"/>
              <a:t> </a:t>
            </a:r>
          </a:p>
        </p:txBody>
      </p:sp>
      <p:pic>
        <p:nvPicPr>
          <p:cNvPr id="5" name="Picture 4" descr="A screenshot of a computer&#10;&#10;Description automatically generated">
            <a:extLst>
              <a:ext uri="{FF2B5EF4-FFF2-40B4-BE49-F238E27FC236}">
                <a16:creationId xmlns:a16="http://schemas.microsoft.com/office/drawing/2014/main" id="{20C4637F-2501-FBC1-6376-405EC3569E86}"/>
              </a:ext>
            </a:extLst>
          </p:cNvPr>
          <p:cNvPicPr>
            <a:picLocks noChangeAspect="1"/>
          </p:cNvPicPr>
          <p:nvPr/>
        </p:nvPicPr>
        <p:blipFill>
          <a:blip r:embed="rId3"/>
          <a:stretch>
            <a:fillRect/>
          </a:stretch>
        </p:blipFill>
        <p:spPr>
          <a:xfrm>
            <a:off x="4343400" y="808054"/>
            <a:ext cx="7848600" cy="436402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9092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B2BD-4FBF-362E-AA6E-8B0B4CD5F4E4}"/>
              </a:ext>
            </a:extLst>
          </p:cNvPr>
          <p:cNvSpPr>
            <a:spLocks noGrp="1"/>
          </p:cNvSpPr>
          <p:nvPr>
            <p:ph type="title"/>
          </p:nvPr>
        </p:nvSpPr>
        <p:spPr>
          <a:xfrm>
            <a:off x="996287" y="1"/>
            <a:ext cx="9820939" cy="1351128"/>
          </a:xfrm>
        </p:spPr>
        <p:txBody>
          <a:bodyPr/>
          <a:lstStyle/>
          <a:p>
            <a:r>
              <a:rPr lang="en-IN" dirty="0"/>
              <a:t>Tuberculosis Incidence Statistics</a:t>
            </a:r>
            <a:endParaRPr lang="en-US" dirty="0"/>
          </a:p>
        </p:txBody>
      </p:sp>
      <p:sp>
        <p:nvSpPr>
          <p:cNvPr id="3" name="Content Placeholder 2">
            <a:extLst>
              <a:ext uri="{FF2B5EF4-FFF2-40B4-BE49-F238E27FC236}">
                <a16:creationId xmlns:a16="http://schemas.microsoft.com/office/drawing/2014/main" id="{48912C62-65BD-4614-77DA-AA3B76EBD0BD}"/>
              </a:ext>
            </a:extLst>
          </p:cNvPr>
          <p:cNvSpPr>
            <a:spLocks noGrp="1"/>
          </p:cNvSpPr>
          <p:nvPr>
            <p:ph idx="1"/>
          </p:nvPr>
        </p:nvSpPr>
        <p:spPr>
          <a:xfrm>
            <a:off x="109182" y="682388"/>
            <a:ext cx="11423177" cy="5895834"/>
          </a:xfrm>
        </p:spPr>
        <p:txBody>
          <a:bodyPr/>
          <a:lstStyle/>
          <a:p>
            <a:r>
              <a:rPr lang="en-IN" b="1" dirty="0"/>
              <a:t>Minimum Incidence (2.1)</a:t>
            </a:r>
            <a:endParaRPr lang="en-IN" dirty="0"/>
          </a:p>
          <a:p>
            <a:pPr marL="0" indent="0">
              <a:buNone/>
            </a:pPr>
            <a:r>
              <a:rPr lang="en-IN" dirty="0"/>
              <a:t>Indicates effective TB control and possibly strong healthcare systems in certain regions or periods.</a:t>
            </a:r>
          </a:p>
          <a:p>
            <a:r>
              <a:rPr lang="en-IN" b="1" dirty="0"/>
              <a:t>Maximum Incidence (1590)</a:t>
            </a:r>
            <a:endParaRPr lang="en-IN" dirty="0"/>
          </a:p>
          <a:p>
            <a:pPr marL="0" indent="0">
              <a:buNone/>
            </a:pPr>
            <a:r>
              <a:rPr lang="en-IN" dirty="0"/>
              <a:t>Highlights regions or times with severe TB challenges, likely due to factors like poor healthcare infrastructure or high</a:t>
            </a:r>
          </a:p>
          <a:p>
            <a:pPr marL="0" indent="0">
              <a:buNone/>
            </a:pPr>
            <a:r>
              <a:rPr lang="en-IN" dirty="0"/>
              <a:t> HIV co-infection rates.</a:t>
            </a:r>
          </a:p>
          <a:p>
            <a:r>
              <a:rPr lang="en-IN" b="1" dirty="0"/>
              <a:t>Average Incidence (263.03)</a:t>
            </a:r>
            <a:endParaRPr lang="en-IN" dirty="0"/>
          </a:p>
          <a:p>
            <a:pPr marL="0" indent="0">
              <a:buNone/>
            </a:pPr>
            <a:r>
              <a:rPr lang="en-IN" dirty="0"/>
              <a:t>Represents the general TB burden across studied areas, useful for assessing global TB control efforts.</a:t>
            </a:r>
          </a:p>
          <a:p>
            <a:r>
              <a:rPr lang="en-IN" b="1" dirty="0"/>
              <a:t>Standard Deviation (273.01)</a:t>
            </a:r>
            <a:endParaRPr lang="en-IN" dirty="0"/>
          </a:p>
          <a:p>
            <a:pPr marL="0" indent="0">
              <a:buNone/>
            </a:pPr>
            <a:r>
              <a:rPr lang="en-IN" dirty="0"/>
              <a:t>Shows substantial variability in TB incidence, suggesting a need for region-specific health interventions.</a:t>
            </a:r>
          </a:p>
          <a:p>
            <a:endParaRPr lang="en-US" dirty="0"/>
          </a:p>
        </p:txBody>
      </p:sp>
    </p:spTree>
    <p:extLst>
      <p:ext uri="{BB962C8B-B14F-4D97-AF65-F5344CB8AC3E}">
        <p14:creationId xmlns:p14="http://schemas.microsoft.com/office/powerpoint/2010/main" val="1852556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E0A6-59D8-A6D1-63FC-13A57280202E}"/>
              </a:ext>
            </a:extLst>
          </p:cNvPr>
          <p:cNvSpPr>
            <a:spLocks noGrp="1"/>
          </p:cNvSpPr>
          <p:nvPr>
            <p:ph type="title"/>
          </p:nvPr>
        </p:nvSpPr>
        <p:spPr>
          <a:xfrm>
            <a:off x="685801" y="609600"/>
            <a:ext cx="10131425" cy="1456267"/>
          </a:xfrm>
        </p:spPr>
        <p:txBody>
          <a:bodyPr/>
          <a:lstStyle/>
          <a:p>
            <a:r>
              <a:rPr lang="en-IN" sz="2000" dirty="0">
                <a:solidFill>
                  <a:srgbClr val="188038"/>
                </a:solidFill>
                <a:effectLst/>
                <a:latin typeface="Roboto Mono" pitchFamily="49" charset="0"/>
                <a:ea typeface="Roboto Mono" pitchFamily="49" charset="0"/>
                <a:cs typeface="Roboto Mono" pitchFamily="49" charset="0"/>
              </a:rPr>
              <a:t>distribution of tuberculosis deaths by age group</a:t>
            </a:r>
            <a:br>
              <a:rPr lang="en-IN" sz="1800" dirty="0">
                <a:effectLst/>
                <a:latin typeface="Arial" panose="020B0604020202020204" pitchFamily="34" charset="0"/>
                <a:ea typeface="Arial" panose="020B0604020202020204" pitchFamily="34" charset="0"/>
              </a:rPr>
            </a:b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6EDAC372-FE0E-AAC0-9628-BDB3B015A234}"/>
              </a:ext>
            </a:extLst>
          </p:cNvPr>
          <p:cNvPicPr>
            <a:picLocks noGrp="1" noChangeAspect="1"/>
          </p:cNvPicPr>
          <p:nvPr>
            <p:ph idx="1"/>
          </p:nvPr>
        </p:nvPicPr>
        <p:blipFill>
          <a:blip r:embed="rId2"/>
          <a:stretch>
            <a:fillRect/>
          </a:stretch>
        </p:blipFill>
        <p:spPr>
          <a:xfrm>
            <a:off x="1081434" y="1345406"/>
            <a:ext cx="9836775" cy="5382940"/>
          </a:xfrm>
        </p:spPr>
      </p:pic>
    </p:spTree>
    <p:extLst>
      <p:ext uri="{BB962C8B-B14F-4D97-AF65-F5344CB8AC3E}">
        <p14:creationId xmlns:p14="http://schemas.microsoft.com/office/powerpoint/2010/main" val="3756864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0959725-FD09-BB5C-4CF0-93A6ACCDEA46}"/>
              </a:ext>
            </a:extLst>
          </p:cNvPr>
          <p:cNvPicPr>
            <a:picLocks noChangeAspect="1"/>
          </p:cNvPicPr>
          <p:nvPr/>
        </p:nvPicPr>
        <p:blipFill>
          <a:blip r:embed="rId4"/>
          <a:stretch>
            <a:fillRect/>
          </a:stretch>
        </p:blipFill>
        <p:spPr>
          <a:xfrm>
            <a:off x="1065243" y="73688"/>
            <a:ext cx="10061513" cy="678431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52804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iodic table of elements">
            <a:extLst>
              <a:ext uri="{FF2B5EF4-FFF2-40B4-BE49-F238E27FC236}">
                <a16:creationId xmlns:a16="http://schemas.microsoft.com/office/drawing/2014/main" id="{8E7BB7ED-A8EF-5AE5-09A8-BD7267156FD5}"/>
              </a:ext>
            </a:extLst>
          </p:cNvPr>
          <p:cNvPicPr>
            <a:picLocks noChangeAspect="1"/>
          </p:cNvPicPr>
          <p:nvPr/>
        </p:nvPicPr>
        <p:blipFill>
          <a:blip r:embed="rId2">
            <a:alphaModFix amt="25000"/>
          </a:blip>
          <a:srcRect t="13453" b="1961"/>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3" name="Content Placeholder 2">
            <a:extLst>
              <a:ext uri="{FF2B5EF4-FFF2-40B4-BE49-F238E27FC236}">
                <a16:creationId xmlns:a16="http://schemas.microsoft.com/office/drawing/2014/main" id="{6A4422CB-EB41-8815-D7D3-671D28328D6D}"/>
              </a:ext>
            </a:extLst>
          </p:cNvPr>
          <p:cNvSpPr>
            <a:spLocks noGrp="1"/>
          </p:cNvSpPr>
          <p:nvPr>
            <p:ph idx="1"/>
          </p:nvPr>
        </p:nvSpPr>
        <p:spPr>
          <a:xfrm>
            <a:off x="715617" y="1325217"/>
            <a:ext cx="10101609" cy="4465983"/>
          </a:xfrm>
        </p:spPr>
        <p:txBody>
          <a:bodyPr>
            <a:normAutofit/>
          </a:bodyPr>
          <a:lstStyle/>
          <a:p>
            <a:r>
              <a:rPr lang="en-IN" b="1" dirty="0"/>
              <a:t>Least Affected Age Groups:</a:t>
            </a:r>
          </a:p>
          <a:p>
            <a:pPr marL="0" indent="0">
              <a:buNone/>
            </a:pPr>
            <a:r>
              <a:rPr lang="en-IN" b="1" dirty="0"/>
              <a:t>        Under 5 Years:</a:t>
            </a:r>
            <a:r>
              <a:rPr lang="en-IN" dirty="0"/>
              <a:t> Rarely exceeds 5%.</a:t>
            </a:r>
          </a:p>
          <a:p>
            <a:pPr marL="0" indent="0">
              <a:buNone/>
            </a:pPr>
            <a:r>
              <a:rPr lang="en-IN" b="1" dirty="0"/>
              <a:t>        Ages 5 to 14:</a:t>
            </a:r>
            <a:r>
              <a:rPr lang="en-IN" dirty="0"/>
              <a:t> Low impact, percentages around 1% to 5%.</a:t>
            </a:r>
          </a:p>
          <a:p>
            <a:r>
              <a:rPr lang="en-IN" b="1" dirty="0"/>
              <a:t>Most Affected Age Groups:</a:t>
            </a:r>
          </a:p>
          <a:p>
            <a:pPr marL="0" indent="0">
              <a:buNone/>
            </a:pPr>
            <a:r>
              <a:rPr lang="en-IN" b="1" dirty="0"/>
              <a:t>        Ages 50 to 69:</a:t>
            </a:r>
            <a:r>
              <a:rPr lang="en-IN" dirty="0"/>
              <a:t> Often above 30%, indicating high vulnerability.</a:t>
            </a:r>
          </a:p>
          <a:p>
            <a:pPr marL="0" indent="0">
              <a:buNone/>
            </a:pPr>
            <a:r>
              <a:rPr lang="en-IN" b="1" dirty="0"/>
              <a:t>        Ages 70+:</a:t>
            </a:r>
            <a:r>
              <a:rPr lang="en-IN" dirty="0"/>
              <a:t> Frequently in the high 20s to 30s percent range.</a:t>
            </a:r>
          </a:p>
          <a:p>
            <a:r>
              <a:rPr lang="en-IN" dirty="0"/>
              <a:t>These insights suggest targeted health interventions might be particularly necessary for the older age groups, while the resilience of younger populations should be further studied to understand protective factors or reporting discrepancies. </a:t>
            </a:r>
            <a:endParaRPr lang="en-US" dirty="0"/>
          </a:p>
        </p:txBody>
      </p:sp>
    </p:spTree>
    <p:extLst>
      <p:ext uri="{BB962C8B-B14F-4D97-AF65-F5344CB8AC3E}">
        <p14:creationId xmlns:p14="http://schemas.microsoft.com/office/powerpoint/2010/main" val="12914769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4425</TotalTime>
  <Words>1736</Words>
  <Application>Microsoft Macintosh PowerPoint</Application>
  <PresentationFormat>Widescreen</PresentationFormat>
  <Paragraphs>125</Paragraphs>
  <Slides>28</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Aptos</vt:lpstr>
      <vt:lpstr>Arial</vt:lpstr>
      <vt:lpstr>Calibri</vt:lpstr>
      <vt:lpstr>Calibri Light</vt:lpstr>
      <vt:lpstr>Courier New</vt:lpstr>
      <vt:lpstr>Open Sans</vt:lpstr>
      <vt:lpstr>Roboto Mono</vt:lpstr>
      <vt:lpstr>Symbol</vt:lpstr>
      <vt:lpstr>Times New Roman</vt:lpstr>
      <vt:lpstr>Celestial</vt:lpstr>
      <vt:lpstr>Global Tuberculosis Trends Analysis and Predictions</vt:lpstr>
      <vt:lpstr>Introduction to Tuberculosis  </vt:lpstr>
      <vt:lpstr>PowerPoint Presentation</vt:lpstr>
      <vt:lpstr>DATA Exploration And Cleaning: </vt:lpstr>
      <vt:lpstr>Descriptive Analysis</vt:lpstr>
      <vt:lpstr>Tuberculosis Incidence Statistics</vt:lpstr>
      <vt:lpstr>distribution of tuberculosis deaths by age group </vt:lpstr>
      <vt:lpstr>PowerPoint Presentation</vt:lpstr>
      <vt:lpstr>PowerPoint Presentation</vt:lpstr>
      <vt:lpstr>Descriptive Analysis </vt:lpstr>
      <vt:lpstr>PowerPoint Presentation</vt:lpstr>
      <vt:lpstr>3. Comparative and Correlational Analysis </vt:lpstr>
      <vt:lpstr>PowerPoint Presentation</vt:lpstr>
      <vt:lpstr>PowerPoint Presentation</vt:lpstr>
      <vt:lpstr>3.2 Treatment Success Rate Comparison </vt:lpstr>
      <vt:lpstr>PowerPoint Presentation</vt:lpstr>
      <vt:lpstr>Predictive Modeling and Classification Using Weka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Krutika Deshmukh</dc:creator>
  <cp:lastModifiedBy>Krutika Deshmukh</cp:lastModifiedBy>
  <cp:revision>12</cp:revision>
  <dcterms:created xsi:type="dcterms:W3CDTF">2024-08-10T02:59:23Z</dcterms:created>
  <dcterms:modified xsi:type="dcterms:W3CDTF">2024-08-16T01:29:21Z</dcterms:modified>
</cp:coreProperties>
</file>